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2"/>
  </p:notesMasterIdLst>
  <p:handoutMasterIdLst>
    <p:handoutMasterId r:id="rId73"/>
  </p:handoutMasterIdLst>
  <p:sldIdLst>
    <p:sldId id="260" r:id="rId2"/>
    <p:sldId id="435" r:id="rId3"/>
    <p:sldId id="437" r:id="rId4"/>
    <p:sldId id="438" r:id="rId5"/>
    <p:sldId id="361" r:id="rId6"/>
    <p:sldId id="439" r:id="rId7"/>
    <p:sldId id="363" r:id="rId8"/>
    <p:sldId id="364" r:id="rId9"/>
    <p:sldId id="365" r:id="rId10"/>
    <p:sldId id="440" r:id="rId11"/>
    <p:sldId id="367" r:id="rId12"/>
    <p:sldId id="371" r:id="rId13"/>
    <p:sldId id="372" r:id="rId14"/>
    <p:sldId id="415" r:id="rId15"/>
    <p:sldId id="373" r:id="rId16"/>
    <p:sldId id="374" r:id="rId17"/>
    <p:sldId id="375" r:id="rId18"/>
    <p:sldId id="376" r:id="rId19"/>
    <p:sldId id="378" r:id="rId20"/>
    <p:sldId id="379" r:id="rId21"/>
    <p:sldId id="381" r:id="rId22"/>
    <p:sldId id="384" r:id="rId23"/>
    <p:sldId id="385" r:id="rId24"/>
    <p:sldId id="392" r:id="rId25"/>
    <p:sldId id="419" r:id="rId26"/>
    <p:sldId id="416" r:id="rId27"/>
    <p:sldId id="417" r:id="rId28"/>
    <p:sldId id="418" r:id="rId29"/>
    <p:sldId id="420" r:id="rId30"/>
    <p:sldId id="421" r:id="rId31"/>
    <p:sldId id="422" r:id="rId32"/>
    <p:sldId id="423" r:id="rId33"/>
    <p:sldId id="393" r:id="rId34"/>
    <p:sldId id="429" r:id="rId35"/>
    <p:sldId id="424" r:id="rId36"/>
    <p:sldId id="430" r:id="rId37"/>
    <p:sldId id="431" r:id="rId38"/>
    <p:sldId id="425" r:id="rId39"/>
    <p:sldId id="426" r:id="rId40"/>
    <p:sldId id="432" r:id="rId41"/>
    <p:sldId id="427" r:id="rId42"/>
    <p:sldId id="441" r:id="rId43"/>
    <p:sldId id="428" r:id="rId44"/>
    <p:sldId id="337" r:id="rId45"/>
    <p:sldId id="395" r:id="rId46"/>
    <p:sldId id="442" r:id="rId47"/>
    <p:sldId id="443" r:id="rId48"/>
    <p:sldId id="398" r:id="rId49"/>
    <p:sldId id="399" r:id="rId50"/>
    <p:sldId id="400" r:id="rId51"/>
    <p:sldId id="444" r:id="rId52"/>
    <p:sldId id="403" r:id="rId53"/>
    <p:sldId id="404" r:id="rId54"/>
    <p:sldId id="405" r:id="rId55"/>
    <p:sldId id="316" r:id="rId56"/>
    <p:sldId id="320" r:id="rId57"/>
    <p:sldId id="319" r:id="rId58"/>
    <p:sldId id="434" r:id="rId59"/>
    <p:sldId id="406" r:id="rId60"/>
    <p:sldId id="344" r:id="rId61"/>
    <p:sldId id="345" r:id="rId62"/>
    <p:sldId id="354" r:id="rId63"/>
    <p:sldId id="347" r:id="rId64"/>
    <p:sldId id="348" r:id="rId65"/>
    <p:sldId id="349" r:id="rId66"/>
    <p:sldId id="350" r:id="rId67"/>
    <p:sldId id="433" r:id="rId68"/>
    <p:sldId id="358" r:id="rId69"/>
    <p:sldId id="357" r:id="rId70"/>
    <p:sldId id="909" r:id="rId7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4">
          <p15:clr>
            <a:srgbClr val="A4A3A4"/>
          </p15:clr>
        </p15:guide>
        <p15:guide id="2" orient="horz" pos="1520">
          <p15:clr>
            <a:srgbClr val="A4A3A4"/>
          </p15:clr>
        </p15:guide>
        <p15:guide id="3" orient="horz" pos="2184">
          <p15:clr>
            <a:srgbClr val="A4A3A4"/>
          </p15:clr>
        </p15:guide>
        <p15:guide id="4" orient="horz" pos="3240">
          <p15:clr>
            <a:srgbClr val="A4A3A4"/>
          </p15:clr>
        </p15:guide>
        <p15:guide id="5" pos="3168">
          <p15:clr>
            <a:srgbClr val="A4A3A4"/>
          </p15:clr>
        </p15:guide>
        <p15:guide id="6" pos="5040">
          <p15:clr>
            <a:srgbClr val="A4A3A4"/>
          </p15:clr>
        </p15:guide>
        <p15:guide id="7" pos="2656">
          <p15:clr>
            <a:srgbClr val="A4A3A4"/>
          </p15:clr>
        </p15:guide>
        <p15:guide id="8" pos="3662">
          <p15:clr>
            <a:srgbClr val="A4A3A4"/>
          </p15:clr>
        </p15:guide>
        <p15:guide id="9" pos="28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Wright" initials="CW" lastIdx="1" clrIdx="0">
    <p:extLst>
      <p:ext uri="{19B8F6BF-5375-455C-9EA6-DF929625EA0E}">
        <p15:presenceInfo xmlns:p15="http://schemas.microsoft.com/office/powerpoint/2012/main" userId="S::cwright@easterseals.com::fd4904e3-35b4-4b1d-a096-73288a833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5FB3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AD89F-AEB3-4996-9F6D-727A9E65D8A8}" v="106" dt="2020-09-13T19:00:28.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8" autoAdjust="0"/>
    <p:restoredTop sz="94660"/>
  </p:normalViewPr>
  <p:slideViewPr>
    <p:cSldViewPr snapToGrid="0" snapToObjects="1">
      <p:cViewPr varScale="1">
        <p:scale>
          <a:sx n="62" d="100"/>
          <a:sy n="62" d="100"/>
        </p:scale>
        <p:origin x="640" y="56"/>
      </p:cViewPr>
      <p:guideLst>
        <p:guide orient="horz" pos="2664"/>
        <p:guide orient="horz" pos="1520"/>
        <p:guide orient="horz" pos="2184"/>
        <p:guide orient="horz" pos="3240"/>
        <p:guide pos="3168"/>
        <p:guide pos="5040"/>
        <p:guide pos="2656"/>
        <p:guide pos="3662"/>
        <p:guide pos="287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Wright" userId="fd4904e3-35b4-4b1d-a096-73288a833477" providerId="ADAL" clId="{092AD89F-AEB3-4996-9F6D-727A9E65D8A8}"/>
    <pc:docChg chg="custSel addSld delSld modSld">
      <pc:chgData name="Carol Wright" userId="fd4904e3-35b4-4b1d-a096-73288a833477" providerId="ADAL" clId="{092AD89F-AEB3-4996-9F6D-727A9E65D8A8}" dt="2020-09-13T19:03:02.279" v="178" actId="2"/>
      <pc:docMkLst>
        <pc:docMk/>
      </pc:docMkLst>
      <pc:sldChg chg="delCm">
        <pc:chgData name="Carol Wright" userId="fd4904e3-35b4-4b1d-a096-73288a833477" providerId="ADAL" clId="{092AD89F-AEB3-4996-9F6D-727A9E65D8A8}" dt="2020-09-13T19:01:12.419" v="171" actId="1592"/>
        <pc:sldMkLst>
          <pc:docMk/>
          <pc:sldMk cId="2260239247" sldId="354"/>
        </pc:sldMkLst>
      </pc:sldChg>
      <pc:sldChg chg="del">
        <pc:chgData name="Carol Wright" userId="fd4904e3-35b4-4b1d-a096-73288a833477" providerId="ADAL" clId="{092AD89F-AEB3-4996-9F6D-727A9E65D8A8}" dt="2020-09-13T18:32:38.549" v="10" actId="47"/>
        <pc:sldMkLst>
          <pc:docMk/>
          <pc:sldMk cId="1265676745" sldId="359"/>
        </pc:sldMkLst>
      </pc:sldChg>
      <pc:sldChg chg="del">
        <pc:chgData name="Carol Wright" userId="fd4904e3-35b4-4b1d-a096-73288a833477" providerId="ADAL" clId="{092AD89F-AEB3-4996-9F6D-727A9E65D8A8}" dt="2020-09-13T18:36:49.258" v="16" actId="47"/>
        <pc:sldMkLst>
          <pc:docMk/>
          <pc:sldMk cId="2496182871" sldId="362"/>
        </pc:sldMkLst>
      </pc:sldChg>
      <pc:sldChg chg="del">
        <pc:chgData name="Carol Wright" userId="fd4904e3-35b4-4b1d-a096-73288a833477" providerId="ADAL" clId="{092AD89F-AEB3-4996-9F6D-727A9E65D8A8}" dt="2020-09-13T18:40:09.498" v="22" actId="47"/>
        <pc:sldMkLst>
          <pc:docMk/>
          <pc:sldMk cId="1913271900" sldId="366"/>
        </pc:sldMkLst>
      </pc:sldChg>
      <pc:sldChg chg="del">
        <pc:chgData name="Carol Wright" userId="fd4904e3-35b4-4b1d-a096-73288a833477" providerId="ADAL" clId="{092AD89F-AEB3-4996-9F6D-727A9E65D8A8}" dt="2020-09-13T18:44:25.889" v="41" actId="47"/>
        <pc:sldMkLst>
          <pc:docMk/>
          <pc:sldMk cId="53759547" sldId="396"/>
        </pc:sldMkLst>
      </pc:sldChg>
      <pc:sldChg chg="del">
        <pc:chgData name="Carol Wright" userId="fd4904e3-35b4-4b1d-a096-73288a833477" providerId="ADAL" clId="{092AD89F-AEB3-4996-9F6D-727A9E65D8A8}" dt="2020-09-13T18:45:42.106" v="47" actId="47"/>
        <pc:sldMkLst>
          <pc:docMk/>
          <pc:sldMk cId="982265630" sldId="397"/>
        </pc:sldMkLst>
      </pc:sldChg>
      <pc:sldChg chg="modSp mod">
        <pc:chgData name="Carol Wright" userId="fd4904e3-35b4-4b1d-a096-73288a833477" providerId="ADAL" clId="{092AD89F-AEB3-4996-9F6D-727A9E65D8A8}" dt="2020-09-13T19:03:02.279" v="178" actId="2"/>
        <pc:sldMkLst>
          <pc:docMk/>
          <pc:sldMk cId="2715451688" sldId="398"/>
        </pc:sldMkLst>
        <pc:spChg chg="mod">
          <ac:chgData name="Carol Wright" userId="fd4904e3-35b4-4b1d-a096-73288a833477" providerId="ADAL" clId="{092AD89F-AEB3-4996-9F6D-727A9E65D8A8}" dt="2020-09-13T19:03:02.279" v="178" actId="2"/>
          <ac:spMkLst>
            <pc:docMk/>
            <pc:sldMk cId="2715451688" sldId="398"/>
            <ac:spMk id="3" creationId="{9657237C-87B0-495A-A330-73A817449AE8}"/>
          </ac:spMkLst>
        </pc:spChg>
      </pc:sldChg>
      <pc:sldChg chg="del">
        <pc:chgData name="Carol Wright" userId="fd4904e3-35b4-4b1d-a096-73288a833477" providerId="ADAL" clId="{092AD89F-AEB3-4996-9F6D-727A9E65D8A8}" dt="2020-09-13T18:47:21.392" v="53" actId="47"/>
        <pc:sldMkLst>
          <pc:docMk/>
          <pc:sldMk cId="786426015" sldId="402"/>
        </pc:sldMkLst>
      </pc:sldChg>
      <pc:sldChg chg="modSp mod">
        <pc:chgData name="Carol Wright" userId="fd4904e3-35b4-4b1d-a096-73288a833477" providerId="ADAL" clId="{092AD89F-AEB3-4996-9F6D-727A9E65D8A8}" dt="2020-09-13T18:56:42.109" v="137" actId="20577"/>
        <pc:sldMkLst>
          <pc:docMk/>
          <pc:sldMk cId="2753603511" sldId="422"/>
        </pc:sldMkLst>
        <pc:spChg chg="mod">
          <ac:chgData name="Carol Wright" userId="fd4904e3-35b4-4b1d-a096-73288a833477" providerId="ADAL" clId="{092AD89F-AEB3-4996-9F6D-727A9E65D8A8}" dt="2020-09-13T18:56:42.109" v="137" actId="20577"/>
          <ac:spMkLst>
            <pc:docMk/>
            <pc:sldMk cId="2753603511" sldId="422"/>
            <ac:spMk id="3" creationId="{62A61D89-FDB7-4094-B3C5-DA554934B70E}"/>
          </ac:spMkLst>
        </pc:spChg>
      </pc:sldChg>
      <pc:sldChg chg="modSp mod">
        <pc:chgData name="Carol Wright" userId="fd4904e3-35b4-4b1d-a096-73288a833477" providerId="ADAL" clId="{092AD89F-AEB3-4996-9F6D-727A9E65D8A8}" dt="2020-09-13T18:57:43.336" v="140" actId="6549"/>
        <pc:sldMkLst>
          <pc:docMk/>
          <pc:sldMk cId="1666341858" sldId="427"/>
        </pc:sldMkLst>
        <pc:spChg chg="mod">
          <ac:chgData name="Carol Wright" userId="fd4904e3-35b4-4b1d-a096-73288a833477" providerId="ADAL" clId="{092AD89F-AEB3-4996-9F6D-727A9E65D8A8}" dt="2020-09-13T18:57:43.336" v="140" actId="6549"/>
          <ac:spMkLst>
            <pc:docMk/>
            <pc:sldMk cId="1666341858" sldId="427"/>
            <ac:spMk id="2" creationId="{EEC251A2-1072-41A5-9D90-114F0ADE0748}"/>
          </ac:spMkLst>
        </pc:spChg>
      </pc:sldChg>
      <pc:sldChg chg="modSp mod">
        <pc:chgData name="Carol Wright" userId="fd4904e3-35b4-4b1d-a096-73288a833477" providerId="ADAL" clId="{092AD89F-AEB3-4996-9F6D-727A9E65D8A8}" dt="2020-09-13T19:02:42.752" v="175" actId="2"/>
        <pc:sldMkLst>
          <pc:docMk/>
          <pc:sldMk cId="3913428958" sldId="430"/>
        </pc:sldMkLst>
        <pc:spChg chg="mod">
          <ac:chgData name="Carol Wright" userId="fd4904e3-35b4-4b1d-a096-73288a833477" providerId="ADAL" clId="{092AD89F-AEB3-4996-9F6D-727A9E65D8A8}" dt="2020-09-13T19:02:42.752" v="175" actId="2"/>
          <ac:spMkLst>
            <pc:docMk/>
            <pc:sldMk cId="3913428958" sldId="430"/>
            <ac:spMk id="2" creationId="{0280E84B-7DB4-490B-8ECC-CF3E42081B87}"/>
          </ac:spMkLst>
        </pc:spChg>
      </pc:sldChg>
      <pc:sldChg chg="del">
        <pc:chgData name="Carol Wright" userId="fd4904e3-35b4-4b1d-a096-73288a833477" providerId="ADAL" clId="{092AD89F-AEB3-4996-9F6D-727A9E65D8A8}" dt="2020-09-13T18:42:32.207" v="28" actId="47"/>
        <pc:sldMkLst>
          <pc:docMk/>
          <pc:sldMk cId="2473611398" sldId="436"/>
        </pc:sldMkLst>
      </pc:sldChg>
      <pc:sldChg chg="addSp delSp modSp add mod modNotes">
        <pc:chgData name="Carol Wright" userId="fd4904e3-35b4-4b1d-a096-73288a833477" providerId="ADAL" clId="{092AD89F-AEB3-4996-9F6D-727A9E65D8A8}" dt="2020-09-13T18:52:52.904" v="79"/>
        <pc:sldMkLst>
          <pc:docMk/>
          <pc:sldMk cId="3009799431" sldId="437"/>
        </pc:sldMkLst>
        <pc:picChg chg="add del mod">
          <ac:chgData name="Carol Wright" userId="fd4904e3-35b4-4b1d-a096-73288a833477" providerId="ADAL" clId="{092AD89F-AEB3-4996-9F6D-727A9E65D8A8}" dt="2020-09-13T18:50:33.376" v="57"/>
          <ac:picMkLst>
            <pc:docMk/>
            <pc:sldMk cId="3009799431" sldId="437"/>
            <ac:picMk id="5" creationId="{26A79E39-FC37-4A34-90AE-DD05ECAE5CC9}"/>
          </ac:picMkLst>
        </pc:picChg>
        <pc:picChg chg="add del mod ord">
          <ac:chgData name="Carol Wright" userId="fd4904e3-35b4-4b1d-a096-73288a833477" providerId="ADAL" clId="{092AD89F-AEB3-4996-9F6D-727A9E65D8A8}" dt="2020-09-13T18:52:52.856" v="75"/>
          <ac:picMkLst>
            <pc:docMk/>
            <pc:sldMk cId="3009799431" sldId="437"/>
            <ac:picMk id="6" creationId="{FE0B4C51-6938-470F-A65B-2B2D9E640DAA}"/>
          </ac:picMkLst>
        </pc:picChg>
        <pc:picChg chg="add mod ord">
          <ac:chgData name="Carol Wright" userId="fd4904e3-35b4-4b1d-a096-73288a833477" providerId="ADAL" clId="{092AD89F-AEB3-4996-9F6D-727A9E65D8A8}" dt="2020-09-13T18:52:52.904" v="79"/>
          <ac:picMkLst>
            <pc:docMk/>
            <pc:sldMk cId="3009799431" sldId="437"/>
            <ac:picMk id="8" creationId="{005DD313-3196-43AB-942E-8EC78F280B46}"/>
          </ac:picMkLst>
        </pc:picChg>
      </pc:sldChg>
      <pc:sldChg chg="addSp delSp modSp add mod modNotes">
        <pc:chgData name="Carol Wright" userId="fd4904e3-35b4-4b1d-a096-73288a833477" providerId="ADAL" clId="{092AD89F-AEB3-4996-9F6D-727A9E65D8A8}" dt="2020-09-13T18:53:34.991" v="85"/>
        <pc:sldMkLst>
          <pc:docMk/>
          <pc:sldMk cId="769603608" sldId="438"/>
        </pc:sldMkLst>
        <pc:picChg chg="add del mod">
          <ac:chgData name="Carol Wright" userId="fd4904e3-35b4-4b1d-a096-73288a833477" providerId="ADAL" clId="{092AD89F-AEB3-4996-9F6D-727A9E65D8A8}" dt="2020-09-13T18:50:59.886" v="63"/>
          <ac:picMkLst>
            <pc:docMk/>
            <pc:sldMk cId="769603608" sldId="438"/>
            <ac:picMk id="5" creationId="{035CBAE9-EB78-4C29-8B26-9E811DC62B9D}"/>
          </ac:picMkLst>
        </pc:picChg>
        <pc:picChg chg="add del mod ord">
          <ac:chgData name="Carol Wright" userId="fd4904e3-35b4-4b1d-a096-73288a833477" providerId="ADAL" clId="{092AD89F-AEB3-4996-9F6D-727A9E65D8A8}" dt="2020-09-13T18:52:14.731" v="69"/>
          <ac:picMkLst>
            <pc:docMk/>
            <pc:sldMk cId="769603608" sldId="438"/>
            <ac:picMk id="6" creationId="{51672889-44D6-4D3D-BB38-FFB196CDEF24}"/>
          </ac:picMkLst>
        </pc:picChg>
        <pc:picChg chg="add del mod ord">
          <ac:chgData name="Carol Wright" userId="fd4904e3-35b4-4b1d-a096-73288a833477" providerId="ADAL" clId="{092AD89F-AEB3-4996-9F6D-727A9E65D8A8}" dt="2020-09-13T18:53:34.943" v="81"/>
          <ac:picMkLst>
            <pc:docMk/>
            <pc:sldMk cId="769603608" sldId="438"/>
            <ac:picMk id="8" creationId="{A207BE18-C734-4D38-B4B6-626FD96C40D4}"/>
          </ac:picMkLst>
        </pc:picChg>
        <pc:picChg chg="add mod ord">
          <ac:chgData name="Carol Wright" userId="fd4904e3-35b4-4b1d-a096-73288a833477" providerId="ADAL" clId="{092AD89F-AEB3-4996-9F6D-727A9E65D8A8}" dt="2020-09-13T18:53:34.991" v="85"/>
          <ac:picMkLst>
            <pc:docMk/>
            <pc:sldMk cId="769603608" sldId="438"/>
            <ac:picMk id="10" creationId="{0E1D7F7F-3721-4335-B2C9-0FF8606D0E70}"/>
          </ac:picMkLst>
        </pc:picChg>
      </pc:sldChg>
      <pc:sldChg chg="addSp delSp modSp add mod modNotes">
        <pc:chgData name="Carol Wright" userId="fd4904e3-35b4-4b1d-a096-73288a833477" providerId="ADAL" clId="{092AD89F-AEB3-4996-9F6D-727A9E65D8A8}" dt="2020-09-13T18:54:10.088" v="91"/>
        <pc:sldMkLst>
          <pc:docMk/>
          <pc:sldMk cId="18441022" sldId="439"/>
        </pc:sldMkLst>
        <pc:picChg chg="add del mod">
          <ac:chgData name="Carol Wright" userId="fd4904e3-35b4-4b1d-a096-73288a833477" providerId="ADAL" clId="{092AD89F-AEB3-4996-9F6D-727A9E65D8A8}" dt="2020-09-13T18:54:10.038" v="87"/>
          <ac:picMkLst>
            <pc:docMk/>
            <pc:sldMk cId="18441022" sldId="439"/>
            <ac:picMk id="5" creationId="{99A2FB63-A5ED-48B1-8382-85FCD82EC781}"/>
          </ac:picMkLst>
        </pc:picChg>
        <pc:picChg chg="add mod ord">
          <ac:chgData name="Carol Wright" userId="fd4904e3-35b4-4b1d-a096-73288a833477" providerId="ADAL" clId="{092AD89F-AEB3-4996-9F6D-727A9E65D8A8}" dt="2020-09-13T18:54:10.088" v="91"/>
          <ac:picMkLst>
            <pc:docMk/>
            <pc:sldMk cId="18441022" sldId="439"/>
            <ac:picMk id="6" creationId="{95C873C2-FF1A-4F75-BD5D-31228D805670}"/>
          </ac:picMkLst>
        </pc:picChg>
      </pc:sldChg>
      <pc:sldChg chg="addSp delSp modSp add mod modNotes">
        <pc:chgData name="Carol Wright" userId="fd4904e3-35b4-4b1d-a096-73288a833477" providerId="ADAL" clId="{092AD89F-AEB3-4996-9F6D-727A9E65D8A8}" dt="2020-09-13T18:54:46.337" v="97"/>
        <pc:sldMkLst>
          <pc:docMk/>
          <pc:sldMk cId="3508562038" sldId="440"/>
        </pc:sldMkLst>
        <pc:picChg chg="add del mod">
          <ac:chgData name="Carol Wright" userId="fd4904e3-35b4-4b1d-a096-73288a833477" providerId="ADAL" clId="{092AD89F-AEB3-4996-9F6D-727A9E65D8A8}" dt="2020-09-13T18:54:46.284" v="93"/>
          <ac:picMkLst>
            <pc:docMk/>
            <pc:sldMk cId="3508562038" sldId="440"/>
            <ac:picMk id="5" creationId="{D74937C4-847E-4C35-827B-EDC428DDB449}"/>
          </ac:picMkLst>
        </pc:picChg>
        <pc:picChg chg="add mod ord">
          <ac:chgData name="Carol Wright" userId="fd4904e3-35b4-4b1d-a096-73288a833477" providerId="ADAL" clId="{092AD89F-AEB3-4996-9F6D-727A9E65D8A8}" dt="2020-09-13T18:54:46.337" v="97"/>
          <ac:picMkLst>
            <pc:docMk/>
            <pc:sldMk cId="3508562038" sldId="440"/>
            <ac:picMk id="6" creationId="{353DBA57-E4EE-4BC7-885C-CFBA8C777DD0}"/>
          </ac:picMkLst>
        </pc:picChg>
      </pc:sldChg>
      <pc:sldChg chg="addSp delSp modSp add mod modNotes modNotesTx">
        <pc:chgData name="Carol Wright" userId="fd4904e3-35b4-4b1d-a096-73288a833477" providerId="ADAL" clId="{092AD89F-AEB3-4996-9F6D-727A9E65D8A8}" dt="2020-09-13T19:02:57.204" v="176" actId="2"/>
        <pc:sldMkLst>
          <pc:docMk/>
          <pc:sldMk cId="1867668062" sldId="441"/>
        </pc:sldMkLst>
        <pc:picChg chg="add del mod">
          <ac:chgData name="Carol Wright" userId="fd4904e3-35b4-4b1d-a096-73288a833477" providerId="ADAL" clId="{092AD89F-AEB3-4996-9F6D-727A9E65D8A8}" dt="2020-09-13T18:58:12.063" v="142"/>
          <ac:picMkLst>
            <pc:docMk/>
            <pc:sldMk cId="1867668062" sldId="441"/>
            <ac:picMk id="5" creationId="{0BDAB294-BE1B-4229-8224-7527F7617260}"/>
          </ac:picMkLst>
        </pc:picChg>
        <pc:picChg chg="add del mod ord">
          <ac:chgData name="Carol Wright" userId="fd4904e3-35b4-4b1d-a096-73288a833477" providerId="ADAL" clId="{092AD89F-AEB3-4996-9F6D-727A9E65D8A8}" dt="2020-09-13T18:58:29.089" v="148"/>
          <ac:picMkLst>
            <pc:docMk/>
            <pc:sldMk cId="1867668062" sldId="441"/>
            <ac:picMk id="6" creationId="{FCC914E9-CB2C-474E-92E9-43E12E63687E}"/>
          </ac:picMkLst>
        </pc:picChg>
        <pc:picChg chg="add mod ord">
          <ac:chgData name="Carol Wright" userId="fd4904e3-35b4-4b1d-a096-73288a833477" providerId="ADAL" clId="{092AD89F-AEB3-4996-9F6D-727A9E65D8A8}" dt="2020-09-13T18:58:29.134" v="152"/>
          <ac:picMkLst>
            <pc:docMk/>
            <pc:sldMk cId="1867668062" sldId="441"/>
            <ac:picMk id="8" creationId="{FE7479A6-EB4D-482C-9D1D-29B9151E3F16}"/>
          </ac:picMkLst>
        </pc:picChg>
      </pc:sldChg>
      <pc:sldChg chg="addSp delSp modSp add mod modNotes">
        <pc:chgData name="Carol Wright" userId="fd4904e3-35b4-4b1d-a096-73288a833477" providerId="ADAL" clId="{092AD89F-AEB3-4996-9F6D-727A9E65D8A8}" dt="2020-09-13T18:59:09.500" v="158"/>
        <pc:sldMkLst>
          <pc:docMk/>
          <pc:sldMk cId="321804366" sldId="442"/>
        </pc:sldMkLst>
        <pc:picChg chg="add del mod">
          <ac:chgData name="Carol Wright" userId="fd4904e3-35b4-4b1d-a096-73288a833477" providerId="ADAL" clId="{092AD89F-AEB3-4996-9F6D-727A9E65D8A8}" dt="2020-09-13T18:44:19.500" v="36"/>
          <ac:picMkLst>
            <pc:docMk/>
            <pc:sldMk cId="321804366" sldId="442"/>
            <ac:picMk id="5" creationId="{4ECFC298-E415-4FE7-A62E-ED8260D14120}"/>
          </ac:picMkLst>
        </pc:picChg>
        <pc:picChg chg="add mod ord">
          <ac:chgData name="Carol Wright" userId="fd4904e3-35b4-4b1d-a096-73288a833477" providerId="ADAL" clId="{092AD89F-AEB3-4996-9F6D-727A9E65D8A8}" dt="2020-09-13T18:59:09.500" v="158"/>
          <ac:picMkLst>
            <pc:docMk/>
            <pc:sldMk cId="321804366" sldId="442"/>
            <ac:picMk id="5" creationId="{FC5DD08C-BD89-4656-8275-7558044C3AA4}"/>
          </ac:picMkLst>
        </pc:picChg>
        <pc:picChg chg="add del mod ord">
          <ac:chgData name="Carol Wright" userId="fd4904e3-35b4-4b1d-a096-73288a833477" providerId="ADAL" clId="{092AD89F-AEB3-4996-9F6D-727A9E65D8A8}" dt="2020-09-13T18:59:09.445" v="154"/>
          <ac:picMkLst>
            <pc:docMk/>
            <pc:sldMk cId="321804366" sldId="442"/>
            <ac:picMk id="7" creationId="{435BFE4D-BBA6-44D1-979A-452DDA661786}"/>
          </ac:picMkLst>
        </pc:picChg>
      </pc:sldChg>
      <pc:sldChg chg="addSp delSp modSp add mod modNotes">
        <pc:chgData name="Carol Wright" userId="fd4904e3-35b4-4b1d-a096-73288a833477" providerId="ADAL" clId="{092AD89F-AEB3-4996-9F6D-727A9E65D8A8}" dt="2020-09-13T18:59:43.270" v="164"/>
        <pc:sldMkLst>
          <pc:docMk/>
          <pc:sldMk cId="1768555884" sldId="443"/>
        </pc:sldMkLst>
        <pc:picChg chg="add del mod">
          <ac:chgData name="Carol Wright" userId="fd4904e3-35b4-4b1d-a096-73288a833477" providerId="ADAL" clId="{092AD89F-AEB3-4996-9F6D-727A9E65D8A8}" dt="2020-09-13T18:59:43.218" v="160"/>
          <ac:picMkLst>
            <pc:docMk/>
            <pc:sldMk cId="1768555884" sldId="443"/>
            <ac:picMk id="5" creationId="{4E5067E3-619E-45B9-BDBD-6491A238C899}"/>
          </ac:picMkLst>
        </pc:picChg>
        <pc:picChg chg="add mod ord">
          <ac:chgData name="Carol Wright" userId="fd4904e3-35b4-4b1d-a096-73288a833477" providerId="ADAL" clId="{092AD89F-AEB3-4996-9F6D-727A9E65D8A8}" dt="2020-09-13T18:59:43.270" v="164"/>
          <ac:picMkLst>
            <pc:docMk/>
            <pc:sldMk cId="1768555884" sldId="443"/>
            <ac:picMk id="6" creationId="{0A006917-BA33-4F6C-BE46-28139641E5F6}"/>
          </ac:picMkLst>
        </pc:picChg>
      </pc:sldChg>
      <pc:sldChg chg="addSp delSp modSp add mod modNotes">
        <pc:chgData name="Carol Wright" userId="fd4904e3-35b4-4b1d-a096-73288a833477" providerId="ADAL" clId="{092AD89F-AEB3-4996-9F6D-727A9E65D8A8}" dt="2020-09-13T19:00:28.861" v="170"/>
        <pc:sldMkLst>
          <pc:docMk/>
          <pc:sldMk cId="424341235" sldId="444"/>
        </pc:sldMkLst>
        <pc:picChg chg="add del mod">
          <ac:chgData name="Carol Wright" userId="fd4904e3-35b4-4b1d-a096-73288a833477" providerId="ADAL" clId="{092AD89F-AEB3-4996-9F6D-727A9E65D8A8}" dt="2020-09-13T19:00:28.810" v="166"/>
          <ac:picMkLst>
            <pc:docMk/>
            <pc:sldMk cId="424341235" sldId="444"/>
            <ac:picMk id="5" creationId="{0AE78C0D-90C9-403F-AF0A-274D5785D842}"/>
          </ac:picMkLst>
        </pc:picChg>
        <pc:picChg chg="add mod ord">
          <ac:chgData name="Carol Wright" userId="fd4904e3-35b4-4b1d-a096-73288a833477" providerId="ADAL" clId="{092AD89F-AEB3-4996-9F6D-727A9E65D8A8}" dt="2020-09-13T19:00:28.861" v="170"/>
          <ac:picMkLst>
            <pc:docMk/>
            <pc:sldMk cId="424341235" sldId="444"/>
            <ac:picMk id="6" creationId="{ADBE0B0C-4AEC-4E63-A49D-58B48F427395}"/>
          </ac:picMkLst>
        </pc:picChg>
      </pc:sldChg>
      <pc:sldChg chg="modSp add mod">
        <pc:chgData name="Carol Wright" userId="fd4904e3-35b4-4b1d-a096-73288a833477" providerId="ADAL" clId="{092AD89F-AEB3-4996-9F6D-727A9E65D8A8}" dt="2020-09-13T18:48:47.936" v="55" actId="6549"/>
        <pc:sldMkLst>
          <pc:docMk/>
          <pc:sldMk cId="3852863240" sldId="909"/>
        </pc:sldMkLst>
        <pc:spChg chg="mod">
          <ac:chgData name="Carol Wright" userId="fd4904e3-35b4-4b1d-a096-73288a833477" providerId="ADAL" clId="{092AD89F-AEB3-4996-9F6D-727A9E65D8A8}" dt="2020-09-13T18:48:47.936" v="55" actId="6549"/>
          <ac:spMkLst>
            <pc:docMk/>
            <pc:sldMk cId="3852863240" sldId="909"/>
            <ac:spMk id="2" creationId="{DF8F5BF5-4547-499A-B200-5C1EC7DDF73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F207CB9-D256-1442-85E3-EB3F03268F0E}" type="datetimeFigureOut">
              <a:rPr lang="en-US" smtClean="0"/>
              <a:t>9/13/2020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69CDCF1-94A3-2846-BC7C-EB4E2298C96B}" type="slidenum">
              <a:rPr lang="en-US" smtClean="0"/>
              <a:t>‹#›</a:t>
            </a:fld>
            <a:endParaRPr lang="en-US" dirty="0"/>
          </a:p>
        </p:txBody>
      </p:sp>
    </p:spTree>
    <p:extLst>
      <p:ext uri="{BB962C8B-B14F-4D97-AF65-F5344CB8AC3E}">
        <p14:creationId xmlns:p14="http://schemas.microsoft.com/office/powerpoint/2010/main" val="3452059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2C7A535-7A11-5546-B253-6B34EF6CA8E3}" type="datetimeFigureOut">
              <a:rPr lang="en-US" smtClean="0"/>
              <a:t>9/13/2020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2C9DB66-0BF5-AC41-A43C-D17E501306D4}" type="slidenum">
              <a:rPr lang="en-US" smtClean="0"/>
              <a:t>‹#›</a:t>
            </a:fld>
            <a:endParaRPr lang="en-US" dirty="0"/>
          </a:p>
        </p:txBody>
      </p:sp>
    </p:spTree>
    <p:extLst>
      <p:ext uri="{BB962C8B-B14F-4D97-AF65-F5344CB8AC3E}">
        <p14:creationId xmlns:p14="http://schemas.microsoft.com/office/powerpoint/2010/main" val="15340397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Is this your first DTA?
https://www.polleverywhere.com/multiple_choice_polls/1Z0F7cxUrvRNt6Kg6RttB?flow=Default&amp;onscreen=persist</a:t>
            </a:r>
          </a:p>
        </p:txBody>
      </p:sp>
      <p:sp>
        <p:nvSpPr>
          <p:cNvPr id="4" name="Slide Number Placeholder 3"/>
          <p:cNvSpPr>
            <a:spLocks noGrp="1"/>
          </p:cNvSpPr>
          <p:nvPr>
            <p:ph type="sldNum" sz="quarter" idx="5"/>
          </p:nvPr>
        </p:nvSpPr>
        <p:spPr/>
        <p:txBody>
          <a:bodyPr/>
          <a:lstStyle/>
          <a:p>
            <a:fld id="{C2C9DB66-0BF5-AC41-A43C-D17E501306D4}" type="slidenum">
              <a:rPr lang="en-US" smtClean="0"/>
              <a:t>3</a:t>
            </a:fld>
            <a:endParaRPr lang="en-US" dirty="0"/>
          </a:p>
        </p:txBody>
      </p:sp>
      <p:sp>
        <p:nvSpPr>
          <p:cNvPr id="5" name="TextBox 4">
            <a:extLst>
              <a:ext uri="{FF2B5EF4-FFF2-40B4-BE49-F238E27FC236}">
                <a16:creationId xmlns:a16="http://schemas.microsoft.com/office/drawing/2014/main" id="{81CA8979-EA52-4726-80F6-786DF330CA60}"/>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52683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How prepared is your organization to deal with a sudden loss of the director?
https://www.polleverywhere.com/multiple_choice_polls/7YPyhn6h1iZnVUoG8heF2?flow=Default&amp;onscreen=persist</a:t>
            </a:r>
          </a:p>
        </p:txBody>
      </p:sp>
      <p:sp>
        <p:nvSpPr>
          <p:cNvPr id="4" name="Slide Number Placeholder 3"/>
          <p:cNvSpPr>
            <a:spLocks noGrp="1"/>
          </p:cNvSpPr>
          <p:nvPr>
            <p:ph type="sldNum" sz="quarter" idx="5"/>
          </p:nvPr>
        </p:nvSpPr>
        <p:spPr/>
        <p:txBody>
          <a:bodyPr/>
          <a:lstStyle/>
          <a:p>
            <a:fld id="{C2C9DB66-0BF5-AC41-A43C-D17E501306D4}" type="slidenum">
              <a:rPr lang="en-US" smtClean="0"/>
              <a:t>4</a:t>
            </a:fld>
            <a:endParaRPr lang="en-US" dirty="0"/>
          </a:p>
        </p:txBody>
      </p:sp>
      <p:sp>
        <p:nvSpPr>
          <p:cNvPr id="5" name="TextBox 4">
            <a:extLst>
              <a:ext uri="{FF2B5EF4-FFF2-40B4-BE49-F238E27FC236}">
                <a16:creationId xmlns:a16="http://schemas.microsoft.com/office/drawing/2014/main" id="{E451B263-F036-4CA1-9F2A-AF04FD5920B2}"/>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25249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Our agency has identified a back-up person if the director is unexpectedly unable to perform their duties and is unavailable to assign someone.
https://www.polleverywhere.com/multiple_choice_polls/jZD5xV9jiUHfDo4Y7YQPP?flow=Default&amp;onscreen=persist</a:t>
            </a:r>
          </a:p>
        </p:txBody>
      </p:sp>
      <p:sp>
        <p:nvSpPr>
          <p:cNvPr id="4" name="Slide Number Placeholder 3"/>
          <p:cNvSpPr>
            <a:spLocks noGrp="1"/>
          </p:cNvSpPr>
          <p:nvPr>
            <p:ph type="sldNum" sz="quarter" idx="5"/>
          </p:nvPr>
        </p:nvSpPr>
        <p:spPr/>
        <p:txBody>
          <a:bodyPr/>
          <a:lstStyle/>
          <a:p>
            <a:fld id="{C2C9DB66-0BF5-AC41-A43C-D17E501306D4}" type="slidenum">
              <a:rPr lang="en-US" smtClean="0"/>
              <a:t>6</a:t>
            </a:fld>
            <a:endParaRPr lang="en-US" dirty="0"/>
          </a:p>
        </p:txBody>
      </p:sp>
      <p:sp>
        <p:nvSpPr>
          <p:cNvPr id="5" name="TextBox 4">
            <a:extLst>
              <a:ext uri="{FF2B5EF4-FFF2-40B4-BE49-F238E27FC236}">
                <a16:creationId xmlns:a16="http://schemas.microsoft.com/office/drawing/2014/main" id="{07399BF4-72E4-493A-82F9-5921D41D476A}"/>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22841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California</a:t>
            </a:r>
          </a:p>
        </p:txBody>
      </p:sp>
      <p:sp>
        <p:nvSpPr>
          <p:cNvPr id="4" name="Slide Number Placeholder 3"/>
          <p:cNvSpPr>
            <a:spLocks noGrp="1"/>
          </p:cNvSpPr>
          <p:nvPr>
            <p:ph type="sldNum" sz="quarter" idx="5"/>
          </p:nvPr>
        </p:nvSpPr>
        <p:spPr/>
        <p:txBody>
          <a:bodyPr/>
          <a:lstStyle/>
          <a:p>
            <a:fld id="{C2C9DB66-0BF5-AC41-A43C-D17E501306D4}" type="slidenum">
              <a:rPr lang="en-US" smtClean="0"/>
              <a:t>8</a:t>
            </a:fld>
            <a:endParaRPr lang="en-US" dirty="0"/>
          </a:p>
        </p:txBody>
      </p:sp>
    </p:spTree>
    <p:extLst>
      <p:ext uri="{BB962C8B-B14F-4D97-AF65-F5344CB8AC3E}">
        <p14:creationId xmlns:p14="http://schemas.microsoft.com/office/powerpoint/2010/main" val="290279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Is there anyone currently at the agency with critical information that may be expected to leave at a predicted time (i.e., retirement, maternity leave, etc.)?
https://www.polleverywhere.com/multiple_choice_polls/vZ19d6DulodPDBmTBEKDH?flow=Default&amp;onscreen=persist</a:t>
            </a:r>
          </a:p>
        </p:txBody>
      </p:sp>
      <p:sp>
        <p:nvSpPr>
          <p:cNvPr id="4" name="Slide Number Placeholder 3"/>
          <p:cNvSpPr>
            <a:spLocks noGrp="1"/>
          </p:cNvSpPr>
          <p:nvPr>
            <p:ph type="sldNum" sz="quarter" idx="5"/>
          </p:nvPr>
        </p:nvSpPr>
        <p:spPr/>
        <p:txBody>
          <a:bodyPr/>
          <a:lstStyle/>
          <a:p>
            <a:fld id="{C2C9DB66-0BF5-AC41-A43C-D17E501306D4}" type="slidenum">
              <a:rPr lang="en-US" smtClean="0"/>
              <a:t>10</a:t>
            </a:fld>
            <a:endParaRPr lang="en-US" dirty="0"/>
          </a:p>
        </p:txBody>
      </p:sp>
      <p:sp>
        <p:nvSpPr>
          <p:cNvPr id="5" name="TextBox 4">
            <a:extLst>
              <a:ext uri="{FF2B5EF4-FFF2-40B4-BE49-F238E27FC236}">
                <a16:creationId xmlns:a16="http://schemas.microsoft.com/office/drawing/2014/main" id="{2C15AFDA-ED3B-4EB2-A056-D2D895DE3D04}"/>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99745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I will be ready to leave my position in the next 5 yearsY
https://www.polleverywhere.com/multiple_choice_polls/inkGaiuu61ov38TWsqFZz?flow=Default&amp;onscreen=persist</a:t>
            </a:r>
          </a:p>
        </p:txBody>
      </p:sp>
      <p:sp>
        <p:nvSpPr>
          <p:cNvPr id="4" name="Slide Number Placeholder 3"/>
          <p:cNvSpPr>
            <a:spLocks noGrp="1"/>
          </p:cNvSpPr>
          <p:nvPr>
            <p:ph type="sldNum" sz="quarter" idx="5"/>
          </p:nvPr>
        </p:nvSpPr>
        <p:spPr/>
        <p:txBody>
          <a:bodyPr/>
          <a:lstStyle/>
          <a:p>
            <a:fld id="{C2C9DB66-0BF5-AC41-A43C-D17E501306D4}" type="slidenum">
              <a:rPr lang="en-US" smtClean="0"/>
              <a:t>42</a:t>
            </a:fld>
            <a:endParaRPr lang="en-US" dirty="0"/>
          </a:p>
        </p:txBody>
      </p:sp>
      <p:sp>
        <p:nvSpPr>
          <p:cNvPr id="5" name="TextBox 4">
            <a:extLst>
              <a:ext uri="{FF2B5EF4-FFF2-40B4-BE49-F238E27FC236}">
                <a16:creationId xmlns:a16="http://schemas.microsoft.com/office/drawing/2014/main" id="{48AF8CE1-FDD7-458F-B772-B36DEA4BEB26}"/>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82190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In my work life, I have had at least one person who served as a mentor to
https://www.polleverywhere.com/multiple_choice_polls/3H9Bhf8qZLN3uyakIS9iJ?flow=Default&amp;onscreen=persist</a:t>
            </a:r>
          </a:p>
        </p:txBody>
      </p:sp>
      <p:sp>
        <p:nvSpPr>
          <p:cNvPr id="4" name="Slide Number Placeholder 3"/>
          <p:cNvSpPr>
            <a:spLocks noGrp="1"/>
          </p:cNvSpPr>
          <p:nvPr>
            <p:ph type="sldNum" sz="quarter" idx="5"/>
          </p:nvPr>
        </p:nvSpPr>
        <p:spPr/>
        <p:txBody>
          <a:bodyPr/>
          <a:lstStyle/>
          <a:p>
            <a:fld id="{C2C9DB66-0BF5-AC41-A43C-D17E501306D4}" type="slidenum">
              <a:rPr lang="en-US" smtClean="0"/>
              <a:t>46</a:t>
            </a:fld>
            <a:endParaRPr lang="en-US" dirty="0"/>
          </a:p>
        </p:txBody>
      </p:sp>
      <p:sp>
        <p:nvSpPr>
          <p:cNvPr id="5" name="TextBox 4">
            <a:extLst>
              <a:ext uri="{FF2B5EF4-FFF2-40B4-BE49-F238E27FC236}">
                <a16:creationId xmlns:a16="http://schemas.microsoft.com/office/drawing/2014/main" id="{DD72941B-6D30-42D4-BFCD-255751DFCD71}"/>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17433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I have served as a mentor to at least one person.
https://www.polleverywhere.com/multiple_choice_polls/2z0LUUgt2Vxm399h9EQIq?flow=Default&amp;onscreen=persist</a:t>
            </a:r>
          </a:p>
        </p:txBody>
      </p:sp>
      <p:sp>
        <p:nvSpPr>
          <p:cNvPr id="4" name="Slide Number Placeholder 3"/>
          <p:cNvSpPr>
            <a:spLocks noGrp="1"/>
          </p:cNvSpPr>
          <p:nvPr>
            <p:ph type="sldNum" sz="quarter" idx="5"/>
          </p:nvPr>
        </p:nvSpPr>
        <p:spPr/>
        <p:txBody>
          <a:bodyPr/>
          <a:lstStyle/>
          <a:p>
            <a:fld id="{C2C9DB66-0BF5-AC41-A43C-D17E501306D4}" type="slidenum">
              <a:rPr lang="en-US" smtClean="0"/>
              <a:t>47</a:t>
            </a:fld>
            <a:endParaRPr lang="en-US" dirty="0"/>
          </a:p>
        </p:txBody>
      </p:sp>
      <p:sp>
        <p:nvSpPr>
          <p:cNvPr id="5" name="TextBox 4">
            <a:extLst>
              <a:ext uri="{FF2B5EF4-FFF2-40B4-BE49-F238E27FC236}">
                <a16:creationId xmlns:a16="http://schemas.microsoft.com/office/drawing/2014/main" id="{48FFA549-0CB0-49D6-8658-A9BC51E71BF2}"/>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891756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Our agency actively seeks out members of our staff to mentor and serve as mentors to others.
https://www.polleverywhere.com/multiple_choice_polls/XZWCT6rfiLnlrhmRpi7Xl?flow=Default&amp;onscreen=persist</a:t>
            </a:r>
          </a:p>
        </p:txBody>
      </p:sp>
      <p:sp>
        <p:nvSpPr>
          <p:cNvPr id="4" name="Slide Number Placeholder 3"/>
          <p:cNvSpPr>
            <a:spLocks noGrp="1"/>
          </p:cNvSpPr>
          <p:nvPr>
            <p:ph type="sldNum" sz="quarter" idx="5"/>
          </p:nvPr>
        </p:nvSpPr>
        <p:spPr/>
        <p:txBody>
          <a:bodyPr/>
          <a:lstStyle/>
          <a:p>
            <a:fld id="{C2C9DB66-0BF5-AC41-A43C-D17E501306D4}" type="slidenum">
              <a:rPr lang="en-US" smtClean="0"/>
              <a:t>51</a:t>
            </a:fld>
            <a:endParaRPr lang="en-US" dirty="0"/>
          </a:p>
        </p:txBody>
      </p:sp>
      <p:sp>
        <p:nvSpPr>
          <p:cNvPr id="5" name="TextBox 4">
            <a:extLst>
              <a:ext uri="{FF2B5EF4-FFF2-40B4-BE49-F238E27FC236}">
                <a16:creationId xmlns:a16="http://schemas.microsoft.com/office/drawing/2014/main" id="{74A218F3-8FB2-4B30-9954-B150F3E0406B}"/>
              </a:ext>
            </a:extLst>
          </p:cNvPr>
          <p:cNvSpPr txBox="1"/>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12844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www.nadtc.org</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1018443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www.nadtc.org</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339016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www.nadtc.org</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1002693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2127701"/>
            <a:ext cx="6321600" cy="4003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98054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DF01E859-68A9-4AFE-BA18-45711138674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25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826E14F0-F93D-4C49-A02A-7883D3679F41}" type="datetime1">
              <a:rPr lang="en-US" smtClean="0"/>
              <a:t>9/13/2020</a:t>
            </a:fld>
            <a:endParaRPr lang="en-US" dirty="0"/>
          </a:p>
        </p:txBody>
      </p:sp>
      <p:sp>
        <p:nvSpPr>
          <p:cNvPr id="6" name="Footer Placeholder 5"/>
          <p:cNvSpPr>
            <a:spLocks noGrp="1"/>
          </p:cNvSpPr>
          <p:nvPr>
            <p:ph type="ftr" sz="quarter" idx="11"/>
          </p:nvPr>
        </p:nvSpPr>
        <p:spPr/>
        <p:txBody>
          <a:bodyPr/>
          <a:lstStyle/>
          <a:p>
            <a:r>
              <a:rPr lang="en-US" dirty="0"/>
              <a:t>Small Urban &amp; Rural Transit Center</a:t>
            </a:r>
          </a:p>
        </p:txBody>
      </p:sp>
      <p:sp>
        <p:nvSpPr>
          <p:cNvPr id="7" name="Slide Number Placeholder 6"/>
          <p:cNvSpPr>
            <a:spLocks noGrp="1"/>
          </p:cNvSpPr>
          <p:nvPr>
            <p:ph type="sldNum" sz="quarter" idx="12"/>
          </p:nvPr>
        </p:nvSpPr>
        <p:spPr/>
        <p:txBody>
          <a:bodyPr/>
          <a:lstStyle/>
          <a:p>
            <a:fld id="{4E64ADFD-490E-475B-8423-61D459E0CD7C}" type="slidenum">
              <a:rPr lang="en-US" smtClean="0"/>
              <a:t>‹#›</a:t>
            </a:fld>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5102352" y="841248"/>
            <a:ext cx="3730752"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475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www.nadtc.org</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286011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www.nadtc.org</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87895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www.nadtc.org</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307225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www.nadtc.org</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390287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www.nadtc.org</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73928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www.nadtc.org</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358236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www.nadtc.org</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106348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www.nadtc.org</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9B146A-FD92-B942-A117-1CDF038C25F3}" type="slidenum">
              <a:rPr lang="en-US" smtClean="0"/>
              <a:t>‹#›</a:t>
            </a:fld>
            <a:endParaRPr lang="en-US" dirty="0"/>
          </a:p>
        </p:txBody>
      </p:sp>
    </p:spTree>
    <p:extLst>
      <p:ext uri="{BB962C8B-B14F-4D97-AF65-F5344CB8AC3E}">
        <p14:creationId xmlns:p14="http://schemas.microsoft.com/office/powerpoint/2010/main" val="976914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green-box-only.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9550" y="152400"/>
            <a:ext cx="8680450" cy="1219200"/>
          </a:xfrm>
          <a:prstGeom prst="rect">
            <a:avLst/>
          </a:prstGeom>
        </p:spPr>
        <p:txBody>
          <a:bodyPr vert="horz" lIns="274320" tIns="301752" rIns="274320" bIns="301752"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www.nadtc.org</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B146A-FD92-B942-A117-1CDF038C25F3}" type="slidenum">
              <a:rPr lang="en-US" smtClean="0"/>
              <a:t>‹#›</a:t>
            </a:fld>
            <a:endParaRPr lang="en-US" dirty="0"/>
          </a:p>
        </p:txBody>
      </p:sp>
      <p:pic>
        <p:nvPicPr>
          <p:cNvPr id="9" name="Picture 8" descr="ES_DarkBlue+n4aGreen_NoTag.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102161" y="6324600"/>
            <a:ext cx="950562" cy="467360"/>
          </a:xfrm>
          <a:prstGeom prst="rect">
            <a:avLst/>
          </a:prstGeom>
        </p:spPr>
      </p:pic>
      <p:cxnSp>
        <p:nvCxnSpPr>
          <p:cNvPr id="16" name="Straight Connector 15"/>
          <p:cNvCxnSpPr/>
          <p:nvPr/>
        </p:nvCxnSpPr>
        <p:spPr>
          <a:xfrm>
            <a:off x="609600" y="820896"/>
            <a:ext cx="0" cy="0"/>
          </a:xfrm>
          <a:prstGeom prst="line">
            <a:avLst/>
          </a:prstGeom>
          <a:ln>
            <a:solidFill>
              <a:srgbClr val="5FB34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5622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p:txStyles>
    <p:titleStyle>
      <a:lvl1pPr marL="0" algn="l" defTabSz="457200" rtl="0" eaLnBrk="1" latinLnBrk="0" hangingPunct="1">
        <a:lnSpc>
          <a:spcPct val="80000"/>
        </a:lnSpc>
        <a:spcBef>
          <a:spcPct val="0"/>
        </a:spcBef>
        <a:buNone/>
        <a:defRPr sz="4000" b="1" kern="1200">
          <a:solidFill>
            <a:srgbClr val="00467F"/>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1.jf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f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Placeholder 1"/>
          <p:cNvSpPr txBox="1">
            <a:spLocks/>
          </p:cNvSpPr>
          <p:nvPr/>
        </p:nvSpPr>
        <p:spPr>
          <a:xfrm>
            <a:off x="4997450" y="-63500"/>
            <a:ext cx="3702050" cy="2578100"/>
          </a:xfrm>
          <a:prstGeom prst="rect">
            <a:avLst/>
          </a:prstGeom>
        </p:spPr>
        <p:txBody>
          <a:bodyPr vert="horz" lIns="0" tIns="0" rIns="0" bIns="0" rtlCol="0" anchor="b" anchorCtr="0">
            <a:normAutofit/>
          </a:bodyPr>
          <a:lstStyle>
            <a:lvl1pPr marL="0" algn="l" defTabSz="457200" rtl="0" eaLnBrk="1" latinLnBrk="0" hangingPunct="1">
              <a:spcBef>
                <a:spcPct val="0"/>
              </a:spcBef>
              <a:buNone/>
              <a:defRPr sz="4000" b="1" kern="1200">
                <a:solidFill>
                  <a:srgbClr val="00467F"/>
                </a:solidFill>
                <a:latin typeface="+mj-lt"/>
                <a:ea typeface="+mj-ea"/>
                <a:cs typeface="+mj-cs"/>
              </a:defRPr>
            </a:lvl1pPr>
          </a:lstStyle>
          <a:p>
            <a:pPr>
              <a:lnSpc>
                <a:spcPct val="80000"/>
              </a:lnSpc>
            </a:pPr>
            <a:endParaRPr lang="en-US" dirty="0"/>
          </a:p>
        </p:txBody>
      </p:sp>
      <p:sp>
        <p:nvSpPr>
          <p:cNvPr id="10" name="TextBox 9"/>
          <p:cNvSpPr txBox="1"/>
          <p:nvPr/>
        </p:nvSpPr>
        <p:spPr>
          <a:xfrm>
            <a:off x="646745" y="3987935"/>
            <a:ext cx="7044266" cy="3046988"/>
          </a:xfrm>
          <a:prstGeom prst="rect">
            <a:avLst/>
          </a:prstGeom>
          <a:noFill/>
        </p:spPr>
        <p:txBody>
          <a:bodyPr wrap="square" rtlCol="0">
            <a:spAutoFit/>
          </a:bodyPr>
          <a:lstStyle/>
          <a:p>
            <a:r>
              <a:rPr lang="en-US" sz="2000" b="1" dirty="0"/>
              <a:t>		</a:t>
            </a:r>
          </a:p>
          <a:p>
            <a:endParaRPr lang="en-US" sz="2000" b="1" dirty="0"/>
          </a:p>
          <a:p>
            <a:endParaRPr lang="en-US" sz="2000" b="1" dirty="0"/>
          </a:p>
          <a:p>
            <a:pPr algn="ctr"/>
            <a:r>
              <a:rPr lang="en-US" sz="2800" b="1" dirty="0"/>
              <a:t>		Carol R. Wright Kenderdine</a:t>
            </a:r>
          </a:p>
          <a:p>
            <a:pPr algn="ctr"/>
            <a:r>
              <a:rPr lang="en-US" sz="2800" dirty="0"/>
              <a:t>		Assistant Vice-President</a:t>
            </a:r>
          </a:p>
          <a:p>
            <a:pPr algn="ctr"/>
            <a:r>
              <a:rPr lang="en-US" sz="2800" dirty="0"/>
              <a:t>		Transportation &amp; Mobility</a:t>
            </a:r>
          </a:p>
          <a:p>
            <a:pPr algn="ctr"/>
            <a:r>
              <a:rPr lang="en-US" sz="2800" dirty="0"/>
              <a:t>		Easterseals, Inc.</a:t>
            </a:r>
          </a:p>
          <a:p>
            <a:endParaRPr lang="en-US" sz="2000" dirty="0"/>
          </a:p>
        </p:txBody>
      </p:sp>
      <p:pic>
        <p:nvPicPr>
          <p:cNvPr id="14" name="Picture 13" descr="ES_DarkBlue+n4aGre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766" y="69317"/>
            <a:ext cx="4291806" cy="2063643"/>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1AC0DF4C-2D4E-4949-8A49-48F2EAB1ED0C}"/>
              </a:ext>
            </a:extLst>
          </p:cNvPr>
          <p:cNvPicPr>
            <a:picLocks noChangeAspect="1"/>
          </p:cNvPicPr>
          <p:nvPr/>
        </p:nvPicPr>
        <p:blipFill>
          <a:blip r:embed="rId3"/>
          <a:stretch>
            <a:fillRect/>
          </a:stretch>
        </p:blipFill>
        <p:spPr>
          <a:xfrm>
            <a:off x="5107961" y="485140"/>
            <a:ext cx="3702050" cy="1480820"/>
          </a:xfrm>
          <a:prstGeom prst="rect">
            <a:avLst/>
          </a:prstGeom>
        </p:spPr>
      </p:pic>
      <p:sp>
        <p:nvSpPr>
          <p:cNvPr id="2" name="TextBox 1">
            <a:extLst>
              <a:ext uri="{FF2B5EF4-FFF2-40B4-BE49-F238E27FC236}">
                <a16:creationId xmlns:a16="http://schemas.microsoft.com/office/drawing/2014/main" id="{77ED68AD-022E-4D91-BB08-631D3ADC4CCD}"/>
              </a:ext>
            </a:extLst>
          </p:cNvPr>
          <p:cNvSpPr txBox="1"/>
          <p:nvPr/>
        </p:nvSpPr>
        <p:spPr>
          <a:xfrm>
            <a:off x="646744" y="2944575"/>
            <a:ext cx="8497255" cy="1446550"/>
          </a:xfrm>
          <a:prstGeom prst="rect">
            <a:avLst/>
          </a:prstGeom>
          <a:noFill/>
        </p:spPr>
        <p:txBody>
          <a:bodyPr wrap="square" rtlCol="0">
            <a:spAutoFit/>
          </a:bodyPr>
          <a:lstStyle/>
          <a:p>
            <a:r>
              <a:rPr lang="en-US" sz="4400" b="1" dirty="0">
                <a:solidFill>
                  <a:srgbClr val="002060"/>
                </a:solidFill>
              </a:rPr>
              <a:t>Succession Planning &amp; Mentoring:  A Win/Win for Everyone!</a:t>
            </a:r>
          </a:p>
        </p:txBody>
      </p:sp>
    </p:spTree>
    <p:extLst>
      <p:ext uri="{BB962C8B-B14F-4D97-AF65-F5344CB8AC3E}">
        <p14:creationId xmlns:p14="http://schemas.microsoft.com/office/powerpoint/2010/main" val="87697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3DBA57-E4EE-4BC7-885C-CFBA8C777DD0}"/>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
        <p:nvSpPr>
          <p:cNvPr id="2" name="Date Placeholder 1">
            <a:extLst>
              <a:ext uri="{FF2B5EF4-FFF2-40B4-BE49-F238E27FC236}">
                <a16:creationId xmlns:a16="http://schemas.microsoft.com/office/drawing/2014/main" id="{301CDD09-2DDE-465D-A56A-4DF4D5F2DE8A}"/>
              </a:ext>
            </a:extLst>
          </p:cNvPr>
          <p:cNvSpPr>
            <a:spLocks noGrp="1"/>
          </p:cNvSpPr>
          <p:nvPr>
            <p:ph type="dt" sz="half" idx="10"/>
          </p:nvPr>
        </p:nvSpPr>
        <p:spPr/>
        <p:txBody>
          <a:bodyPr/>
          <a:lstStyle/>
          <a:p>
            <a:r>
              <a:rPr lang="en-US" dirty="0"/>
              <a:t>www.nadtc.org</a:t>
            </a:r>
          </a:p>
        </p:txBody>
      </p:sp>
      <p:sp>
        <p:nvSpPr>
          <p:cNvPr id="3" name="Slide Number Placeholder 2">
            <a:extLst>
              <a:ext uri="{FF2B5EF4-FFF2-40B4-BE49-F238E27FC236}">
                <a16:creationId xmlns:a16="http://schemas.microsoft.com/office/drawing/2014/main" id="{3FA243D4-F2F3-4EBA-AFFF-7EDDEE312117}"/>
              </a:ext>
            </a:extLst>
          </p:cNvPr>
          <p:cNvSpPr>
            <a:spLocks noGrp="1"/>
          </p:cNvSpPr>
          <p:nvPr>
            <p:ph type="sldNum" sz="quarter" idx="12"/>
          </p:nvPr>
        </p:nvSpPr>
        <p:spPr/>
        <p:txBody>
          <a:bodyPr/>
          <a:lstStyle/>
          <a:p>
            <a:fld id="{DC9B146A-FD92-B942-A117-1CDF038C25F3}" type="slidenum">
              <a:rPr lang="en-US" smtClean="0"/>
              <a:t>10</a:t>
            </a:fld>
            <a:endParaRPr lang="en-US" dirty="0"/>
          </a:p>
        </p:txBody>
      </p:sp>
    </p:spTree>
    <p:extLst>
      <p:ext uri="{BB962C8B-B14F-4D97-AF65-F5344CB8AC3E}">
        <p14:creationId xmlns:p14="http://schemas.microsoft.com/office/powerpoint/2010/main" val="350856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CA52-A377-48B0-84F9-480AD6E230CA}"/>
              </a:ext>
            </a:extLst>
          </p:cNvPr>
          <p:cNvSpPr>
            <a:spLocks noGrp="1"/>
          </p:cNvSpPr>
          <p:nvPr>
            <p:ph type="title"/>
          </p:nvPr>
        </p:nvSpPr>
        <p:spPr>
          <a:xfrm>
            <a:off x="209550" y="152400"/>
            <a:ext cx="8680450" cy="1219200"/>
          </a:xfrm>
        </p:spPr>
        <p:txBody>
          <a:bodyPr anchor="ctr">
            <a:normAutofit/>
          </a:bodyPr>
          <a:lstStyle/>
          <a:p>
            <a:r>
              <a:rPr lang="en-US" dirty="0"/>
              <a:t>Planning</a:t>
            </a:r>
          </a:p>
        </p:txBody>
      </p:sp>
      <p:pic>
        <p:nvPicPr>
          <p:cNvPr id="7" name="Picture 6" descr="A close up of a sign&#10;&#10;Description automatically generated">
            <a:extLst>
              <a:ext uri="{FF2B5EF4-FFF2-40B4-BE49-F238E27FC236}">
                <a16:creationId xmlns:a16="http://schemas.microsoft.com/office/drawing/2014/main" id="{D0BDE90C-72A5-4EC5-8DDD-6966B18BF603}"/>
              </a:ext>
            </a:extLst>
          </p:cNvPr>
          <p:cNvPicPr>
            <a:picLocks noChangeAspect="1"/>
          </p:cNvPicPr>
          <p:nvPr/>
        </p:nvPicPr>
        <p:blipFill>
          <a:blip r:embed="rId2"/>
          <a:stretch>
            <a:fillRect/>
          </a:stretch>
        </p:blipFill>
        <p:spPr>
          <a:xfrm>
            <a:off x="457200" y="2157304"/>
            <a:ext cx="2923122" cy="2833377"/>
          </a:xfrm>
          <a:prstGeom prst="rect">
            <a:avLst/>
          </a:prstGeom>
          <a:noFill/>
        </p:spPr>
      </p:pic>
      <p:sp>
        <p:nvSpPr>
          <p:cNvPr id="3" name="Content Placeholder 2">
            <a:extLst>
              <a:ext uri="{FF2B5EF4-FFF2-40B4-BE49-F238E27FC236}">
                <a16:creationId xmlns:a16="http://schemas.microsoft.com/office/drawing/2014/main" id="{BB0EE80E-0CD2-4978-8C60-785F04F1FE25}"/>
              </a:ext>
            </a:extLst>
          </p:cNvPr>
          <p:cNvSpPr>
            <a:spLocks noGrp="1"/>
          </p:cNvSpPr>
          <p:nvPr>
            <p:ph sz="quarter" idx="4"/>
          </p:nvPr>
        </p:nvSpPr>
        <p:spPr>
          <a:xfrm>
            <a:off x="3823855" y="1658388"/>
            <a:ext cx="4862945" cy="4697961"/>
          </a:xfrm>
        </p:spPr>
        <p:txBody>
          <a:bodyPr>
            <a:normAutofit/>
          </a:bodyPr>
          <a:lstStyle/>
          <a:p>
            <a:pPr>
              <a:lnSpc>
                <a:spcPct val="90000"/>
              </a:lnSpc>
              <a:buFont typeface="Wingdings" panose="05000000000000000000" pitchFamily="2" charset="2"/>
              <a:buChar char="§"/>
            </a:pPr>
            <a:r>
              <a:rPr lang="en-US" sz="2800" dirty="0"/>
              <a:t>Have you identified what information is essential that you might need to access?      </a:t>
            </a:r>
          </a:p>
          <a:p>
            <a:pPr marL="0" indent="0">
              <a:lnSpc>
                <a:spcPct val="90000"/>
              </a:lnSpc>
              <a:buNone/>
            </a:pPr>
            <a:endParaRPr lang="en-US" sz="800" dirty="0"/>
          </a:p>
          <a:p>
            <a:pPr>
              <a:lnSpc>
                <a:spcPct val="90000"/>
              </a:lnSpc>
              <a:buFont typeface="Wingdings" panose="05000000000000000000" pitchFamily="2" charset="2"/>
              <a:buChar char="§"/>
            </a:pPr>
            <a:r>
              <a:rPr lang="en-US" sz="2800" dirty="0"/>
              <a:t>What are you doing now to ensure that you have a back-up for that person?</a:t>
            </a:r>
          </a:p>
          <a:p>
            <a:pPr marL="0" indent="0">
              <a:lnSpc>
                <a:spcPct val="90000"/>
              </a:lnSpc>
              <a:buNone/>
            </a:pPr>
            <a:endParaRPr lang="en-US" sz="800" dirty="0"/>
          </a:p>
          <a:p>
            <a:pPr>
              <a:lnSpc>
                <a:spcPct val="90000"/>
              </a:lnSpc>
              <a:buFont typeface="Wingdings" panose="05000000000000000000" pitchFamily="2" charset="2"/>
              <a:buChar char="§"/>
            </a:pPr>
            <a:r>
              <a:rPr lang="en-US" sz="2800" dirty="0"/>
              <a:t>Who is being mentored to understand how to access necessary information?</a:t>
            </a:r>
          </a:p>
          <a:p>
            <a:pPr marL="0" indent="0">
              <a:lnSpc>
                <a:spcPct val="90000"/>
              </a:lnSpc>
              <a:buNone/>
            </a:pPr>
            <a:endParaRPr lang="en-US" sz="2800" dirty="0"/>
          </a:p>
          <a:p>
            <a:pPr marL="0" indent="0">
              <a:lnSpc>
                <a:spcPct val="90000"/>
              </a:lnSpc>
              <a:buNone/>
            </a:pPr>
            <a:endParaRPr lang="en-US" sz="2000" dirty="0"/>
          </a:p>
          <a:p>
            <a:pPr marL="0" indent="0">
              <a:lnSpc>
                <a:spcPct val="90000"/>
              </a:lnSpc>
              <a:buNone/>
            </a:pPr>
            <a:endParaRPr lang="en-US" sz="2000" dirty="0"/>
          </a:p>
        </p:txBody>
      </p:sp>
      <p:sp>
        <p:nvSpPr>
          <p:cNvPr id="4" name="Date Placeholder 3">
            <a:extLst>
              <a:ext uri="{FF2B5EF4-FFF2-40B4-BE49-F238E27FC236}">
                <a16:creationId xmlns:a16="http://schemas.microsoft.com/office/drawing/2014/main" id="{D4C98028-8DB2-4CC2-AB9A-C3B7D0566617}"/>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US" dirty="0"/>
              <a:t>www.nadtc.org</a:t>
            </a:r>
          </a:p>
        </p:txBody>
      </p:sp>
      <p:sp>
        <p:nvSpPr>
          <p:cNvPr id="5" name="Slide Number Placeholder 4">
            <a:extLst>
              <a:ext uri="{FF2B5EF4-FFF2-40B4-BE49-F238E27FC236}">
                <a16:creationId xmlns:a16="http://schemas.microsoft.com/office/drawing/2014/main" id="{E9D21656-5890-4DE3-B9E4-397A3C8CEA1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DC9B146A-FD92-B942-A117-1CDF038C25F3}" type="slidenum">
              <a:rPr lang="en-US" smtClean="0"/>
              <a:pPr>
                <a:spcAft>
                  <a:spcPts val="600"/>
                </a:spcAft>
              </a:pPr>
              <a:t>11</a:t>
            </a:fld>
            <a:endParaRPr lang="en-US" dirty="0"/>
          </a:p>
        </p:txBody>
      </p:sp>
    </p:spTree>
    <p:extLst>
      <p:ext uri="{BB962C8B-B14F-4D97-AF65-F5344CB8AC3E}">
        <p14:creationId xmlns:p14="http://schemas.microsoft.com/office/powerpoint/2010/main" val="296683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5697F-7FF1-4A60-89D5-E1C617C22314}"/>
              </a:ext>
            </a:extLst>
          </p:cNvPr>
          <p:cNvSpPr>
            <a:spLocks noGrp="1"/>
          </p:cNvSpPr>
          <p:nvPr>
            <p:ph type="title"/>
          </p:nvPr>
        </p:nvSpPr>
        <p:spPr/>
        <p:txBody>
          <a:bodyPr/>
          <a:lstStyle/>
          <a:p>
            <a:r>
              <a:rPr lang="en-US" dirty="0"/>
              <a:t>Two Types of Succession Plans</a:t>
            </a:r>
          </a:p>
        </p:txBody>
      </p:sp>
      <p:sp>
        <p:nvSpPr>
          <p:cNvPr id="3" name="Content Placeholder 2">
            <a:extLst>
              <a:ext uri="{FF2B5EF4-FFF2-40B4-BE49-F238E27FC236}">
                <a16:creationId xmlns:a16="http://schemas.microsoft.com/office/drawing/2014/main" id="{71C0309F-F43B-4C73-A6C5-6860B3C2FD91}"/>
              </a:ext>
            </a:extLst>
          </p:cNvPr>
          <p:cNvSpPr>
            <a:spLocks noGrp="1"/>
          </p:cNvSpPr>
          <p:nvPr>
            <p:ph idx="1"/>
          </p:nvPr>
        </p:nvSpPr>
        <p:spPr/>
        <p:txBody>
          <a:bodyPr/>
          <a:lstStyle/>
          <a:p>
            <a:pPr marL="0" indent="0">
              <a:buNone/>
            </a:pPr>
            <a:endParaRPr lang="en-US" dirty="0"/>
          </a:p>
          <a:p>
            <a:pPr marL="514350" indent="-514350">
              <a:buAutoNum type="arabicPeriod"/>
            </a:pPr>
            <a:endParaRPr lang="en-US" dirty="0"/>
          </a:p>
        </p:txBody>
      </p:sp>
      <p:sp>
        <p:nvSpPr>
          <p:cNvPr id="4" name="Date Placeholder 3">
            <a:extLst>
              <a:ext uri="{FF2B5EF4-FFF2-40B4-BE49-F238E27FC236}">
                <a16:creationId xmlns:a16="http://schemas.microsoft.com/office/drawing/2014/main" id="{6146E491-BFB4-457E-A6BE-0321955E16C1}"/>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118D1826-AAB9-4955-98F7-58C97E705AE4}"/>
              </a:ext>
            </a:extLst>
          </p:cNvPr>
          <p:cNvSpPr>
            <a:spLocks noGrp="1"/>
          </p:cNvSpPr>
          <p:nvPr>
            <p:ph type="sldNum" sz="quarter" idx="12"/>
          </p:nvPr>
        </p:nvSpPr>
        <p:spPr/>
        <p:txBody>
          <a:bodyPr/>
          <a:lstStyle/>
          <a:p>
            <a:fld id="{DC9B146A-FD92-B942-A117-1CDF038C25F3}" type="slidenum">
              <a:rPr lang="en-US" smtClean="0"/>
              <a:t>12</a:t>
            </a:fld>
            <a:endParaRPr lang="en-US" dirty="0"/>
          </a:p>
        </p:txBody>
      </p:sp>
      <p:pic>
        <p:nvPicPr>
          <p:cNvPr id="7" name="Picture 6">
            <a:extLst>
              <a:ext uri="{FF2B5EF4-FFF2-40B4-BE49-F238E27FC236}">
                <a16:creationId xmlns:a16="http://schemas.microsoft.com/office/drawing/2014/main" id="{07CA4B49-D529-4125-84AA-48A511D60E2C}"/>
              </a:ext>
            </a:extLst>
          </p:cNvPr>
          <p:cNvPicPr>
            <a:picLocks noChangeAspect="1"/>
          </p:cNvPicPr>
          <p:nvPr/>
        </p:nvPicPr>
        <p:blipFill>
          <a:blip r:embed="rId2"/>
          <a:stretch>
            <a:fillRect/>
          </a:stretch>
        </p:blipFill>
        <p:spPr>
          <a:xfrm>
            <a:off x="2029747" y="1795130"/>
            <a:ext cx="5084505" cy="1633870"/>
          </a:xfrm>
          <a:prstGeom prst="rect">
            <a:avLst/>
          </a:prstGeom>
        </p:spPr>
      </p:pic>
      <p:pic>
        <p:nvPicPr>
          <p:cNvPr id="8" name="Picture 7">
            <a:extLst>
              <a:ext uri="{FF2B5EF4-FFF2-40B4-BE49-F238E27FC236}">
                <a16:creationId xmlns:a16="http://schemas.microsoft.com/office/drawing/2014/main" id="{D5002B47-38ED-4FCC-9C31-2717C660C295}"/>
              </a:ext>
            </a:extLst>
          </p:cNvPr>
          <p:cNvPicPr>
            <a:picLocks noChangeAspect="1"/>
          </p:cNvPicPr>
          <p:nvPr/>
        </p:nvPicPr>
        <p:blipFill>
          <a:blip r:embed="rId3"/>
          <a:stretch>
            <a:fillRect/>
          </a:stretch>
        </p:blipFill>
        <p:spPr>
          <a:xfrm>
            <a:off x="2029747" y="3790452"/>
            <a:ext cx="5084505" cy="1633870"/>
          </a:xfrm>
          <a:prstGeom prst="rect">
            <a:avLst/>
          </a:prstGeom>
        </p:spPr>
      </p:pic>
    </p:spTree>
    <p:extLst>
      <p:ext uri="{BB962C8B-B14F-4D97-AF65-F5344CB8AC3E}">
        <p14:creationId xmlns:p14="http://schemas.microsoft.com/office/powerpoint/2010/main" val="415693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3DF0A-325E-428D-A5E1-B1F63E19C211}"/>
              </a:ext>
            </a:extLst>
          </p:cNvPr>
          <p:cNvSpPr>
            <a:spLocks noGrp="1"/>
          </p:cNvSpPr>
          <p:nvPr>
            <p:ph type="title"/>
          </p:nvPr>
        </p:nvSpPr>
        <p:spPr>
          <a:xfrm>
            <a:off x="209550" y="152400"/>
            <a:ext cx="8680450" cy="1219200"/>
          </a:xfrm>
        </p:spPr>
        <p:txBody>
          <a:bodyPr anchor="ctr">
            <a:normAutofit/>
          </a:bodyPr>
          <a:lstStyle/>
          <a:p>
            <a:r>
              <a:rPr lang="en-US" dirty="0"/>
              <a:t>Emergency Succession Plan</a:t>
            </a:r>
          </a:p>
        </p:txBody>
      </p:sp>
      <p:sp>
        <p:nvSpPr>
          <p:cNvPr id="3" name="Content Placeholder 2">
            <a:extLst>
              <a:ext uri="{FF2B5EF4-FFF2-40B4-BE49-F238E27FC236}">
                <a16:creationId xmlns:a16="http://schemas.microsoft.com/office/drawing/2014/main" id="{5695668B-A336-421D-9FC1-2ED022158012}"/>
              </a:ext>
            </a:extLst>
          </p:cNvPr>
          <p:cNvSpPr>
            <a:spLocks noGrp="1"/>
          </p:cNvSpPr>
          <p:nvPr>
            <p:ph sz="half" idx="1"/>
          </p:nvPr>
        </p:nvSpPr>
        <p:spPr>
          <a:xfrm>
            <a:off x="457200" y="2179637"/>
            <a:ext cx="4038600" cy="4525963"/>
          </a:xfrm>
        </p:spPr>
        <p:txBody>
          <a:bodyPr>
            <a:normAutofit/>
          </a:bodyPr>
          <a:lstStyle/>
          <a:p>
            <a:pPr marL="0" indent="0">
              <a:buNone/>
            </a:pPr>
            <a:r>
              <a:rPr lang="en-US" dirty="0"/>
              <a:t>Details the steps and organization will take if a critical person departments unexpectedly (e.g., due to an extended illness, accident, or death).</a:t>
            </a:r>
          </a:p>
        </p:txBody>
      </p:sp>
      <p:pic>
        <p:nvPicPr>
          <p:cNvPr id="7" name="Picture 6" descr="A close up of a sign&#10;&#10;Description automatically generated">
            <a:extLst>
              <a:ext uri="{FF2B5EF4-FFF2-40B4-BE49-F238E27FC236}">
                <a16:creationId xmlns:a16="http://schemas.microsoft.com/office/drawing/2014/main" id="{617036B9-563F-497D-A6F0-A2B166EE2F22}"/>
              </a:ext>
            </a:extLst>
          </p:cNvPr>
          <p:cNvPicPr>
            <a:picLocks noChangeAspect="1"/>
          </p:cNvPicPr>
          <p:nvPr/>
        </p:nvPicPr>
        <p:blipFill>
          <a:blip r:embed="rId2"/>
          <a:stretch>
            <a:fillRect/>
          </a:stretch>
        </p:blipFill>
        <p:spPr>
          <a:xfrm>
            <a:off x="4851400" y="2179637"/>
            <a:ext cx="4038600" cy="2837116"/>
          </a:xfrm>
          <a:prstGeom prst="rect">
            <a:avLst/>
          </a:prstGeom>
          <a:noFill/>
        </p:spPr>
      </p:pic>
      <p:sp>
        <p:nvSpPr>
          <p:cNvPr id="4" name="Date Placeholder 3">
            <a:extLst>
              <a:ext uri="{FF2B5EF4-FFF2-40B4-BE49-F238E27FC236}">
                <a16:creationId xmlns:a16="http://schemas.microsoft.com/office/drawing/2014/main" id="{CF0FE435-C31A-48EE-85EF-C5CD01FEFED7}"/>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US" dirty="0"/>
              <a:t>www.nadtc.org</a:t>
            </a:r>
          </a:p>
        </p:txBody>
      </p:sp>
      <p:sp>
        <p:nvSpPr>
          <p:cNvPr id="5" name="Slide Number Placeholder 4">
            <a:extLst>
              <a:ext uri="{FF2B5EF4-FFF2-40B4-BE49-F238E27FC236}">
                <a16:creationId xmlns:a16="http://schemas.microsoft.com/office/drawing/2014/main" id="{502C6328-778C-4554-9CC7-6ACE09BD2E3B}"/>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DC9B146A-FD92-B942-A117-1CDF038C25F3}" type="slidenum">
              <a:rPr lang="en-US" smtClean="0"/>
              <a:pPr>
                <a:spcAft>
                  <a:spcPts val="600"/>
                </a:spcAft>
              </a:pPr>
              <a:t>13</a:t>
            </a:fld>
            <a:endParaRPr lang="en-US" dirty="0"/>
          </a:p>
        </p:txBody>
      </p:sp>
    </p:spTree>
    <p:extLst>
      <p:ext uri="{BB962C8B-B14F-4D97-AF65-F5344CB8AC3E}">
        <p14:creationId xmlns:p14="http://schemas.microsoft.com/office/powerpoint/2010/main" val="77492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normAutofit fontScale="90000"/>
          </a:bodyPr>
          <a:lstStyle/>
          <a:p>
            <a:r>
              <a:rPr lang="en-US" dirty="0"/>
              <a:t>What Is In an Emergency Succession Plan?</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p:txBody>
          <a:bodyPr>
            <a:normAutofit/>
          </a:bodyPr>
          <a:lstStyle/>
          <a:p>
            <a:r>
              <a:rPr lang="en-US" dirty="0"/>
              <a:t>Guidelines for how it is activated</a:t>
            </a:r>
          </a:p>
          <a:p>
            <a:pPr lvl="1"/>
            <a:r>
              <a:rPr lang="en-US" dirty="0">
                <a:solidFill>
                  <a:srgbClr val="0070C0"/>
                </a:solidFill>
              </a:rPr>
              <a:t>Who is responsible for deciding (governing body?)</a:t>
            </a:r>
          </a:p>
          <a:p>
            <a:r>
              <a:rPr lang="en-US" dirty="0"/>
              <a:t>Short-term chain of command identified</a:t>
            </a:r>
          </a:p>
          <a:p>
            <a:pPr lvl="1"/>
            <a:r>
              <a:rPr lang="en-US" dirty="0">
                <a:solidFill>
                  <a:srgbClr val="0070C0"/>
                </a:solidFill>
              </a:rPr>
              <a:t>Who is responsible for what</a:t>
            </a:r>
          </a:p>
          <a:p>
            <a:r>
              <a:rPr lang="en-US" dirty="0"/>
              <a:t>Detailed communication strategy</a:t>
            </a:r>
          </a:p>
          <a:p>
            <a:pPr lvl="1"/>
            <a:r>
              <a:rPr lang="en-US" dirty="0">
                <a:solidFill>
                  <a:srgbClr val="0070C0"/>
                </a:solidFill>
              </a:rPr>
              <a:t>Who will notify employees</a:t>
            </a:r>
          </a:p>
          <a:p>
            <a:pPr lvl="1"/>
            <a:r>
              <a:rPr lang="en-US" dirty="0">
                <a:solidFill>
                  <a:srgbClr val="0070C0"/>
                </a:solidFill>
              </a:rPr>
              <a:t>Who will notify media (if needed)</a:t>
            </a:r>
          </a:p>
          <a:p>
            <a:pPr lvl="1"/>
            <a:r>
              <a:rPr lang="en-US" dirty="0">
                <a:solidFill>
                  <a:srgbClr val="0070C0"/>
                </a:solidFill>
              </a:rPr>
              <a:t>How the message will be delivered</a:t>
            </a:r>
          </a:p>
        </p:txBody>
      </p:sp>
      <p:sp>
        <p:nvSpPr>
          <p:cNvPr id="4" name="Date Placeholder 3">
            <a:extLst>
              <a:ext uri="{FF2B5EF4-FFF2-40B4-BE49-F238E27FC236}">
                <a16:creationId xmlns:a16="http://schemas.microsoft.com/office/drawing/2014/main" id="{5D95EFBB-6FAC-4AEE-8511-0FE611E24A02}"/>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14</a:t>
            </a:fld>
            <a:endParaRPr lang="en-US" dirty="0"/>
          </a:p>
        </p:txBody>
      </p:sp>
    </p:spTree>
    <p:extLst>
      <p:ext uri="{BB962C8B-B14F-4D97-AF65-F5344CB8AC3E}">
        <p14:creationId xmlns:p14="http://schemas.microsoft.com/office/powerpoint/2010/main" val="4177573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lstStyle/>
          <a:p>
            <a:r>
              <a:rPr lang="en-US" dirty="0"/>
              <a:t>Agency-Wide Critical Components</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p:txBody>
          <a:bodyPr/>
          <a:lstStyle/>
          <a:p>
            <a:pPr marL="0" indent="0">
              <a:buNone/>
            </a:pPr>
            <a:r>
              <a:rPr lang="en-US" sz="2800" dirty="0"/>
              <a:t>Identify the critical operations components that your agency is responsible for maintaining:</a:t>
            </a:r>
          </a:p>
          <a:p>
            <a:pPr>
              <a:buFont typeface="Wingdings" panose="05000000000000000000" pitchFamily="2" charset="2"/>
              <a:buChar char="§"/>
            </a:pPr>
            <a:r>
              <a:rPr lang="en-US" sz="2800" dirty="0"/>
              <a:t>Bus routes</a:t>
            </a:r>
          </a:p>
          <a:p>
            <a:pPr>
              <a:buFont typeface="Wingdings" panose="05000000000000000000" pitchFamily="2" charset="2"/>
              <a:buChar char="§"/>
            </a:pPr>
            <a:r>
              <a:rPr lang="en-US" sz="2800" dirty="0"/>
              <a:t>Dispatch</a:t>
            </a:r>
          </a:p>
          <a:p>
            <a:pPr>
              <a:buFont typeface="Wingdings" panose="05000000000000000000" pitchFamily="2" charset="2"/>
              <a:buChar char="§"/>
            </a:pPr>
            <a:r>
              <a:rPr lang="en-US" sz="2800" dirty="0"/>
              <a:t>Maintenance of vehicles, facility and grounds</a:t>
            </a:r>
          </a:p>
          <a:p>
            <a:pPr>
              <a:buFont typeface="Wingdings" panose="05000000000000000000" pitchFamily="2" charset="2"/>
              <a:buChar char="§"/>
            </a:pPr>
            <a:r>
              <a:rPr lang="en-US" sz="2800" dirty="0"/>
              <a:t>Payroll</a:t>
            </a:r>
          </a:p>
          <a:p>
            <a:pPr>
              <a:buFont typeface="Wingdings" panose="05000000000000000000" pitchFamily="2" charset="2"/>
              <a:buChar char="§"/>
            </a:pPr>
            <a:r>
              <a:rPr lang="en-US" sz="2800" dirty="0"/>
              <a:t>Agency management</a:t>
            </a:r>
          </a:p>
          <a:p>
            <a:pPr>
              <a:buFont typeface="Wingdings" panose="05000000000000000000" pitchFamily="2" charset="2"/>
              <a:buChar char="§"/>
            </a:pPr>
            <a:r>
              <a:rPr lang="en-US" sz="2800" dirty="0"/>
              <a:t>…</a:t>
            </a:r>
          </a:p>
          <a:p>
            <a:pPr marL="0" indent="0">
              <a:buNone/>
            </a:pPr>
            <a:endParaRPr lang="en-US" dirty="0"/>
          </a:p>
        </p:txBody>
      </p:sp>
      <p:sp>
        <p:nvSpPr>
          <p:cNvPr id="4" name="Date Placeholder 3">
            <a:extLst>
              <a:ext uri="{FF2B5EF4-FFF2-40B4-BE49-F238E27FC236}">
                <a16:creationId xmlns:a16="http://schemas.microsoft.com/office/drawing/2014/main" id="{5D95EFBB-6FAC-4AEE-8511-0FE611E24A02}"/>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15</a:t>
            </a:fld>
            <a:endParaRPr lang="en-US" dirty="0"/>
          </a:p>
        </p:txBody>
      </p:sp>
    </p:spTree>
    <p:extLst>
      <p:ext uri="{BB962C8B-B14F-4D97-AF65-F5344CB8AC3E}">
        <p14:creationId xmlns:p14="http://schemas.microsoft.com/office/powerpoint/2010/main" val="78180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lstStyle/>
          <a:p>
            <a:r>
              <a:rPr lang="en-US" dirty="0"/>
              <a:t>Assigned Responsibility</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p:txBody>
          <a:bodyPr>
            <a:normAutofit/>
          </a:bodyPr>
          <a:lstStyle/>
          <a:p>
            <a:pPr marL="0" indent="0">
              <a:buNone/>
            </a:pPr>
            <a:r>
              <a:rPr lang="en-US" sz="2800" dirty="0"/>
              <a:t>Now, who is currently responsible for each of these components (list position and/or person behind each)</a:t>
            </a:r>
          </a:p>
          <a:p>
            <a:pPr>
              <a:buFont typeface="Wingdings" panose="05000000000000000000" pitchFamily="2" charset="2"/>
              <a:buChar char="§"/>
            </a:pPr>
            <a:r>
              <a:rPr lang="en-US" sz="2800" dirty="0"/>
              <a:t>Bus routes</a:t>
            </a:r>
          </a:p>
          <a:p>
            <a:pPr>
              <a:buFont typeface="Wingdings" panose="05000000000000000000" pitchFamily="2" charset="2"/>
              <a:buChar char="§"/>
            </a:pPr>
            <a:r>
              <a:rPr lang="en-US" sz="2800" dirty="0"/>
              <a:t>Dispatch</a:t>
            </a:r>
          </a:p>
          <a:p>
            <a:pPr>
              <a:buFont typeface="Wingdings" panose="05000000000000000000" pitchFamily="2" charset="2"/>
              <a:buChar char="§"/>
            </a:pPr>
            <a:r>
              <a:rPr lang="en-US" sz="2800" dirty="0"/>
              <a:t>Maintenance of vehicles, facility and grounds</a:t>
            </a:r>
          </a:p>
          <a:p>
            <a:pPr>
              <a:buFont typeface="Wingdings" panose="05000000000000000000" pitchFamily="2" charset="2"/>
              <a:buChar char="§"/>
            </a:pPr>
            <a:r>
              <a:rPr lang="en-US" sz="2800" dirty="0"/>
              <a:t>Payroll</a:t>
            </a:r>
          </a:p>
          <a:p>
            <a:pPr>
              <a:buFont typeface="Wingdings" panose="05000000000000000000" pitchFamily="2" charset="2"/>
              <a:buChar char="§"/>
            </a:pPr>
            <a:r>
              <a:rPr lang="en-US" sz="2800" dirty="0"/>
              <a:t>Agency management</a:t>
            </a:r>
          </a:p>
          <a:p>
            <a:pPr>
              <a:buFont typeface="Wingdings" panose="05000000000000000000" pitchFamily="2" charset="2"/>
              <a:buChar char="§"/>
            </a:pPr>
            <a:r>
              <a:rPr lang="en-US" sz="2800" dirty="0"/>
              <a:t>…</a:t>
            </a:r>
          </a:p>
          <a:p>
            <a:pPr marL="0" indent="0">
              <a:buNone/>
            </a:pPr>
            <a:endParaRPr lang="en-US" dirty="0"/>
          </a:p>
        </p:txBody>
      </p:sp>
      <p:sp>
        <p:nvSpPr>
          <p:cNvPr id="4" name="Date Placeholder 3">
            <a:extLst>
              <a:ext uri="{FF2B5EF4-FFF2-40B4-BE49-F238E27FC236}">
                <a16:creationId xmlns:a16="http://schemas.microsoft.com/office/drawing/2014/main" id="{5D95EFBB-6FAC-4AEE-8511-0FE611E24A02}"/>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16</a:t>
            </a:fld>
            <a:endParaRPr lang="en-US" dirty="0"/>
          </a:p>
        </p:txBody>
      </p:sp>
      <p:pic>
        <p:nvPicPr>
          <p:cNvPr id="7" name="Picture 6" descr="A picture containing food&#10;&#10;Description automatically generated">
            <a:extLst>
              <a:ext uri="{FF2B5EF4-FFF2-40B4-BE49-F238E27FC236}">
                <a16:creationId xmlns:a16="http://schemas.microsoft.com/office/drawing/2014/main" id="{4DE4FA87-E661-40D1-BA01-900CB55A1552}"/>
              </a:ext>
            </a:extLst>
          </p:cNvPr>
          <p:cNvPicPr>
            <a:picLocks noChangeAspect="1"/>
          </p:cNvPicPr>
          <p:nvPr/>
        </p:nvPicPr>
        <p:blipFill>
          <a:blip r:embed="rId2"/>
          <a:stretch>
            <a:fillRect/>
          </a:stretch>
        </p:blipFill>
        <p:spPr>
          <a:xfrm>
            <a:off x="5652927" y="4400550"/>
            <a:ext cx="2667000" cy="1714500"/>
          </a:xfrm>
          <a:prstGeom prst="rect">
            <a:avLst/>
          </a:prstGeom>
        </p:spPr>
      </p:pic>
    </p:spTree>
    <p:extLst>
      <p:ext uri="{BB962C8B-B14F-4D97-AF65-F5344CB8AC3E}">
        <p14:creationId xmlns:p14="http://schemas.microsoft.com/office/powerpoint/2010/main" val="212787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sz="2800" dirty="0"/>
              <a:t>Who can provide back-up to the person in the position who you identified as responsible for each component? (List position and/or person)</a:t>
            </a:r>
          </a:p>
          <a:p>
            <a:pPr marL="0" indent="0">
              <a:buNone/>
            </a:pPr>
            <a:endParaRPr lang="en-US" sz="900" dirty="0"/>
          </a:p>
          <a:p>
            <a:pPr>
              <a:buFont typeface="Wingdings" panose="05000000000000000000" pitchFamily="2" charset="2"/>
              <a:buChar char="§"/>
            </a:pPr>
            <a:r>
              <a:rPr lang="en-US" sz="2800" dirty="0"/>
              <a:t>What do they need to know right now to be able to take on that responsibility? (List primary tasks and things like file names/passwords/how to access critical information)</a:t>
            </a:r>
          </a:p>
          <a:p>
            <a:pPr marL="0" indent="0">
              <a:buNone/>
            </a:pPr>
            <a:endParaRPr lang="en-US" sz="800" dirty="0"/>
          </a:p>
          <a:p>
            <a:pPr>
              <a:buFont typeface="Wingdings" panose="05000000000000000000" pitchFamily="2" charset="2"/>
              <a:buChar char="§"/>
            </a:pPr>
            <a:r>
              <a:rPr lang="en-US" sz="2800" dirty="0"/>
              <a:t>Who is going to train them and when? (Identify and set schedule now)</a:t>
            </a:r>
          </a:p>
          <a:p>
            <a:pPr marL="0" indent="0">
              <a:buNone/>
            </a:pPr>
            <a:endParaRPr lang="en-US" sz="900" dirty="0"/>
          </a:p>
          <a:p>
            <a:pPr>
              <a:buFont typeface="Wingdings" panose="05000000000000000000" pitchFamily="2" charset="2"/>
              <a:buChar char="§"/>
            </a:pPr>
            <a:r>
              <a:rPr lang="en-US" sz="2800" dirty="0"/>
              <a:t>What needs to be done to close any gaps? (Identify and list)</a:t>
            </a:r>
          </a:p>
        </p:txBody>
      </p:sp>
      <p:sp>
        <p:nvSpPr>
          <p:cNvPr id="4" name="Date Placeholder 3">
            <a:extLst>
              <a:ext uri="{FF2B5EF4-FFF2-40B4-BE49-F238E27FC236}">
                <a16:creationId xmlns:a16="http://schemas.microsoft.com/office/drawing/2014/main" id="{5D95EFBB-6FAC-4AEE-8511-0FE611E24A02}"/>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17</a:t>
            </a:fld>
            <a:endParaRPr lang="en-US" dirty="0"/>
          </a:p>
        </p:txBody>
      </p:sp>
    </p:spTree>
    <p:extLst>
      <p:ext uri="{BB962C8B-B14F-4D97-AF65-F5344CB8AC3E}">
        <p14:creationId xmlns:p14="http://schemas.microsoft.com/office/powerpoint/2010/main" val="396378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a:xfrm>
            <a:off x="209550" y="152400"/>
            <a:ext cx="8680450" cy="1219200"/>
          </a:xfrm>
        </p:spPr>
        <p:txBody>
          <a:bodyPr anchor="ctr">
            <a:normAutofit/>
          </a:bodyPr>
          <a:lstStyle/>
          <a:p>
            <a:r>
              <a:rPr lang="en-US" dirty="0"/>
              <a:t>Emergency Succession Plan</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sz="half" idx="1"/>
          </p:nvPr>
        </p:nvSpPr>
        <p:spPr>
          <a:xfrm>
            <a:off x="457200" y="1600200"/>
            <a:ext cx="4038600" cy="4525963"/>
          </a:xfrm>
        </p:spPr>
        <p:txBody>
          <a:bodyPr>
            <a:normAutofit lnSpcReduction="10000"/>
          </a:bodyPr>
          <a:lstStyle/>
          <a:p>
            <a:pPr>
              <a:buFont typeface="Wingdings" panose="05000000000000000000" pitchFamily="2" charset="2"/>
              <a:buChar char="§"/>
            </a:pPr>
            <a:r>
              <a:rPr lang="en-US" dirty="0"/>
              <a:t>Succession in this case is usually not permanent.</a:t>
            </a:r>
          </a:p>
          <a:p>
            <a:pPr marL="0" indent="0">
              <a:buNone/>
            </a:pPr>
            <a:endParaRPr lang="en-US" sz="800" dirty="0"/>
          </a:p>
          <a:p>
            <a:pPr>
              <a:buFont typeface="Wingdings" panose="05000000000000000000" pitchFamily="2" charset="2"/>
              <a:buChar char="§"/>
            </a:pPr>
            <a:r>
              <a:rPr lang="en-US" dirty="0"/>
              <a:t>People have to have enough knowledge and authority to get the agency through the crisis.</a:t>
            </a:r>
          </a:p>
          <a:p>
            <a:pPr marL="0" indent="0">
              <a:buNone/>
            </a:pPr>
            <a:endParaRPr lang="en-US" sz="800" dirty="0"/>
          </a:p>
          <a:p>
            <a:pPr>
              <a:buFont typeface="Wingdings" panose="05000000000000000000" pitchFamily="2" charset="2"/>
              <a:buChar char="§"/>
            </a:pPr>
            <a:r>
              <a:rPr lang="en-US" dirty="0"/>
              <a:t>Who will create your plan?</a:t>
            </a:r>
          </a:p>
          <a:p>
            <a:pPr>
              <a:buFont typeface="Wingdings" panose="05000000000000000000" pitchFamily="2" charset="2"/>
              <a:buChar char="§"/>
            </a:pPr>
            <a:endParaRPr lang="en-US" sz="2600" dirty="0"/>
          </a:p>
        </p:txBody>
      </p:sp>
      <p:sp>
        <p:nvSpPr>
          <p:cNvPr id="4" name="Date Placeholder 3">
            <a:extLst>
              <a:ext uri="{FF2B5EF4-FFF2-40B4-BE49-F238E27FC236}">
                <a16:creationId xmlns:a16="http://schemas.microsoft.com/office/drawing/2014/main" id="{5D95EFBB-6FAC-4AEE-8511-0FE611E24A02}"/>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US" dirty="0"/>
              <a:t>www.nadtc.org</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DC9B146A-FD92-B942-A117-1CDF038C25F3}" type="slidenum">
              <a:rPr lang="en-US" smtClean="0"/>
              <a:pPr>
                <a:spcAft>
                  <a:spcPts val="600"/>
                </a:spcAft>
              </a:pPr>
              <a:t>18</a:t>
            </a:fld>
            <a:endParaRPr lang="en-US" dirty="0"/>
          </a:p>
        </p:txBody>
      </p:sp>
      <p:pic>
        <p:nvPicPr>
          <p:cNvPr id="9" name="Picture 8" descr="A close up of a keyboard&#10;&#10;Description automatically generated">
            <a:extLst>
              <a:ext uri="{FF2B5EF4-FFF2-40B4-BE49-F238E27FC236}">
                <a16:creationId xmlns:a16="http://schemas.microsoft.com/office/drawing/2014/main" id="{777D7501-C1E3-46DD-87BA-6CB73AC6EF55}"/>
              </a:ext>
            </a:extLst>
          </p:cNvPr>
          <p:cNvPicPr>
            <a:picLocks noChangeAspect="1"/>
          </p:cNvPicPr>
          <p:nvPr/>
        </p:nvPicPr>
        <p:blipFill>
          <a:blip r:embed="rId2"/>
          <a:stretch>
            <a:fillRect/>
          </a:stretch>
        </p:blipFill>
        <p:spPr>
          <a:xfrm>
            <a:off x="4705671" y="2568538"/>
            <a:ext cx="4114960" cy="3082248"/>
          </a:xfrm>
          <a:prstGeom prst="rect">
            <a:avLst/>
          </a:prstGeom>
        </p:spPr>
      </p:pic>
    </p:spTree>
    <p:extLst>
      <p:ext uri="{BB962C8B-B14F-4D97-AF65-F5344CB8AC3E}">
        <p14:creationId xmlns:p14="http://schemas.microsoft.com/office/powerpoint/2010/main" val="1611179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a:xfrm>
            <a:off x="209550" y="152400"/>
            <a:ext cx="8680450" cy="1219200"/>
          </a:xfrm>
        </p:spPr>
        <p:txBody>
          <a:bodyPr anchor="ctr">
            <a:normAutofit/>
          </a:bodyPr>
          <a:lstStyle/>
          <a:p>
            <a:r>
              <a:rPr lang="en-US" dirty="0"/>
              <a:t>Planned Succession Plan</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sz="half" idx="1"/>
          </p:nvPr>
        </p:nvSpPr>
        <p:spPr>
          <a:xfrm>
            <a:off x="457200" y="1600200"/>
            <a:ext cx="4038600" cy="4525963"/>
          </a:xfrm>
        </p:spPr>
        <p:txBody>
          <a:bodyPr>
            <a:normAutofit/>
          </a:bodyPr>
          <a:lstStyle/>
          <a:p>
            <a:pPr marL="0" indent="0">
              <a:buNone/>
            </a:pPr>
            <a:r>
              <a:rPr lang="en-US" dirty="0"/>
              <a:t>Details the steps an organization will take when a critical person departs with notice (typically retirements or the director/key staff person leaves with advanced notice.)</a:t>
            </a:r>
          </a:p>
        </p:txBody>
      </p:sp>
      <p:pic>
        <p:nvPicPr>
          <p:cNvPr id="2050" name="Picture 2" descr="Best Retirement Clip Art #12382 - Clipartion.com | Happy retirement,  Retirement wishes, Happy retirement quotes">
            <a:extLst>
              <a:ext uri="{FF2B5EF4-FFF2-40B4-BE49-F238E27FC236}">
                <a16:creationId xmlns:a16="http://schemas.microsoft.com/office/drawing/2014/main" id="{77373E74-D17C-429D-8EAE-002C150D5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24" t="3872" r="3137" b="3261"/>
          <a:stretch/>
        </p:blipFill>
        <p:spPr bwMode="auto">
          <a:xfrm>
            <a:off x="4285562" y="2159306"/>
            <a:ext cx="4309972" cy="3194893"/>
          </a:xfrm>
          <a:prstGeom prst="rect">
            <a:avLst/>
          </a:prstGeom>
          <a:solidFill>
            <a:srgbClr val="FFFFFF"/>
          </a:solidFill>
        </p:spPr>
      </p:pic>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DC9B146A-FD92-B942-A117-1CDF038C25F3}" type="slidenum">
              <a:rPr lang="en-US" smtClean="0"/>
              <a:pPr>
                <a:spcAft>
                  <a:spcPts val="600"/>
                </a:spcAft>
              </a:pPr>
              <a:t>19</a:t>
            </a:fld>
            <a:endParaRPr lang="en-US" dirty="0"/>
          </a:p>
        </p:txBody>
      </p:sp>
    </p:spTree>
    <p:extLst>
      <p:ext uri="{BB962C8B-B14F-4D97-AF65-F5344CB8AC3E}">
        <p14:creationId xmlns:p14="http://schemas.microsoft.com/office/powerpoint/2010/main" val="215926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0142B-DE01-4AF4-9A35-7D6C2B4969DE}"/>
              </a:ext>
            </a:extLst>
          </p:cNvPr>
          <p:cNvSpPr>
            <a:spLocks noGrp="1"/>
          </p:cNvSpPr>
          <p:nvPr>
            <p:ph type="title"/>
          </p:nvPr>
        </p:nvSpPr>
        <p:spPr/>
        <p:txBody>
          <a:bodyPr/>
          <a:lstStyle/>
          <a:p>
            <a:r>
              <a:rPr lang="en-US" dirty="0"/>
              <a:t>How to Join Poll Everywhere</a:t>
            </a:r>
          </a:p>
        </p:txBody>
      </p:sp>
      <p:sp>
        <p:nvSpPr>
          <p:cNvPr id="3" name="Content Placeholder 2">
            <a:extLst>
              <a:ext uri="{FF2B5EF4-FFF2-40B4-BE49-F238E27FC236}">
                <a16:creationId xmlns:a16="http://schemas.microsoft.com/office/drawing/2014/main" id="{5824BFEE-65C9-4BAF-95D3-54B06D3747C8}"/>
              </a:ext>
            </a:extLst>
          </p:cNvPr>
          <p:cNvSpPr>
            <a:spLocks noGrp="1"/>
          </p:cNvSpPr>
          <p:nvPr>
            <p:ph idx="1"/>
          </p:nvPr>
        </p:nvSpPr>
        <p:spPr/>
        <p:txBody>
          <a:bodyPr/>
          <a:lstStyle/>
          <a:p>
            <a:pPr marL="0" indent="0">
              <a:buNone/>
            </a:pPr>
            <a:r>
              <a:rPr lang="en-US" dirty="0"/>
              <a:t>Take out your cell phone (It doesn’t matter what kind of phone you have as long as you can text.)</a:t>
            </a:r>
          </a:p>
          <a:p>
            <a:pPr marL="0" indent="0">
              <a:buNone/>
            </a:pPr>
            <a:endParaRPr lang="en-US" dirty="0"/>
          </a:p>
          <a:p>
            <a:pPr marL="0" indent="0">
              <a:buNone/>
            </a:pPr>
            <a:r>
              <a:rPr lang="en-US" dirty="0"/>
              <a:t>Text CarolK807 to 22333</a:t>
            </a:r>
          </a:p>
        </p:txBody>
      </p:sp>
      <p:sp>
        <p:nvSpPr>
          <p:cNvPr id="4" name="Date Placeholder 3">
            <a:extLst>
              <a:ext uri="{FF2B5EF4-FFF2-40B4-BE49-F238E27FC236}">
                <a16:creationId xmlns:a16="http://schemas.microsoft.com/office/drawing/2014/main" id="{64A758B7-8F90-4A56-970F-F5EB7188683F}"/>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3F5D3001-DF90-4AE4-9184-D7145EB9B41F}"/>
              </a:ext>
            </a:extLst>
          </p:cNvPr>
          <p:cNvSpPr>
            <a:spLocks noGrp="1"/>
          </p:cNvSpPr>
          <p:nvPr>
            <p:ph type="sldNum" sz="quarter" idx="12"/>
          </p:nvPr>
        </p:nvSpPr>
        <p:spPr/>
        <p:txBody>
          <a:bodyPr/>
          <a:lstStyle/>
          <a:p>
            <a:fld id="{DC9B146A-FD92-B942-A117-1CDF038C25F3}" type="slidenum">
              <a:rPr lang="en-US" smtClean="0"/>
              <a:t>2</a:t>
            </a:fld>
            <a:endParaRPr lang="en-US" dirty="0"/>
          </a:p>
        </p:txBody>
      </p:sp>
    </p:spTree>
    <p:extLst>
      <p:ext uri="{BB962C8B-B14F-4D97-AF65-F5344CB8AC3E}">
        <p14:creationId xmlns:p14="http://schemas.microsoft.com/office/powerpoint/2010/main" val="653771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lstStyle/>
          <a:p>
            <a:r>
              <a:rPr lang="en-US" dirty="0"/>
              <a:t>Requirements</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p:txBody>
          <a:bodyPr>
            <a:normAutofit/>
          </a:bodyPr>
          <a:lstStyle/>
          <a:p>
            <a:r>
              <a:rPr lang="en-US" sz="2800" dirty="0"/>
              <a:t>Amount of notice required</a:t>
            </a:r>
          </a:p>
          <a:p>
            <a:pPr marL="0" indent="0">
              <a:buNone/>
            </a:pPr>
            <a:endParaRPr lang="en-US" sz="800" dirty="0"/>
          </a:p>
          <a:p>
            <a:r>
              <a:rPr lang="en-US" sz="2800" dirty="0"/>
              <a:t>If &amp; how the current director will be involved in the search for their successor</a:t>
            </a:r>
          </a:p>
          <a:p>
            <a:pPr marL="0" indent="0">
              <a:buNone/>
            </a:pPr>
            <a:endParaRPr lang="en-US" sz="800" dirty="0"/>
          </a:p>
          <a:p>
            <a:r>
              <a:rPr lang="en-US" sz="2800" dirty="0"/>
              <a:t>What knowledge needs to be transferred &amp; how that will happen</a:t>
            </a:r>
          </a:p>
          <a:p>
            <a:pPr marL="0" indent="0">
              <a:buNone/>
            </a:pPr>
            <a:endParaRPr lang="en-US" sz="800" dirty="0"/>
          </a:p>
          <a:p>
            <a:r>
              <a:rPr lang="en-US" sz="2800" dirty="0"/>
              <a:t>Whether or not there will be overlap between the outgoing and incoming position (especially when the position is the agency director)</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20</a:t>
            </a:fld>
            <a:endParaRPr lang="en-US" dirty="0"/>
          </a:p>
        </p:txBody>
      </p:sp>
      <p:pic>
        <p:nvPicPr>
          <p:cNvPr id="7" name="Picture 6">
            <a:extLst>
              <a:ext uri="{FF2B5EF4-FFF2-40B4-BE49-F238E27FC236}">
                <a16:creationId xmlns:a16="http://schemas.microsoft.com/office/drawing/2014/main" id="{672E99A4-242C-4A2A-8281-435BD8ED3090}"/>
              </a:ext>
            </a:extLst>
          </p:cNvPr>
          <p:cNvPicPr>
            <a:picLocks noChangeAspect="1"/>
          </p:cNvPicPr>
          <p:nvPr/>
        </p:nvPicPr>
        <p:blipFill>
          <a:blip r:embed="rId2"/>
          <a:stretch>
            <a:fillRect/>
          </a:stretch>
        </p:blipFill>
        <p:spPr>
          <a:xfrm>
            <a:off x="4975955" y="731837"/>
            <a:ext cx="3609975" cy="1266825"/>
          </a:xfrm>
          <a:prstGeom prst="rect">
            <a:avLst/>
          </a:prstGeom>
        </p:spPr>
      </p:pic>
    </p:spTree>
    <p:extLst>
      <p:ext uri="{BB962C8B-B14F-4D97-AF65-F5344CB8AC3E}">
        <p14:creationId xmlns:p14="http://schemas.microsoft.com/office/powerpoint/2010/main" val="759433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p:txBody>
          <a:bodyPr/>
          <a:lstStyle/>
          <a:p>
            <a:pPr marL="0" indent="0">
              <a:buNone/>
            </a:pPr>
            <a:r>
              <a:rPr lang="en-US" dirty="0"/>
              <a:t>To ensure:</a:t>
            </a:r>
          </a:p>
          <a:p>
            <a:pPr>
              <a:buFont typeface="Wingdings" panose="05000000000000000000" pitchFamily="2" charset="2"/>
              <a:buChar char="§"/>
            </a:pPr>
            <a:r>
              <a:rPr lang="en-US" sz="2800" dirty="0"/>
              <a:t>the continuity of the organization’s performance &amp; survival</a:t>
            </a:r>
          </a:p>
          <a:p>
            <a:pPr marL="0" indent="0">
              <a:buNone/>
            </a:pPr>
            <a:endParaRPr lang="en-US" sz="800" dirty="0"/>
          </a:p>
          <a:p>
            <a:pPr>
              <a:buFont typeface="Wingdings" panose="05000000000000000000" pitchFamily="2" charset="2"/>
              <a:buChar char="§"/>
            </a:pPr>
            <a:r>
              <a:rPr lang="en-US" sz="2800" dirty="0"/>
              <a:t>the organization can continue to fulfill its goals without a large lag time for “catch up”</a:t>
            </a:r>
          </a:p>
          <a:p>
            <a:pPr marL="0" indent="0">
              <a:buNone/>
            </a:pPr>
            <a:endParaRPr lang="en-US" sz="800" dirty="0"/>
          </a:p>
          <a:p>
            <a:pPr>
              <a:buFont typeface="Wingdings" panose="05000000000000000000" pitchFamily="2" charset="2"/>
              <a:buChar char="§"/>
            </a:pPr>
            <a:r>
              <a:rPr lang="en-US" sz="2800" dirty="0"/>
              <a:t>day-to-day operations will have minimal disruption</a:t>
            </a:r>
          </a:p>
          <a:p>
            <a:pPr marL="0" indent="0">
              <a:buNone/>
            </a:pPr>
            <a:endParaRPr lang="en-US" sz="800" dirty="0"/>
          </a:p>
          <a:p>
            <a:pPr>
              <a:buFont typeface="Wingdings" panose="05000000000000000000" pitchFamily="2" charset="2"/>
              <a:buChar char="§"/>
            </a:pPr>
            <a:r>
              <a:rPr lang="en-US" sz="2800" dirty="0"/>
              <a:t>a smooth leadership transition</a:t>
            </a:r>
          </a:p>
          <a:p>
            <a:pPr>
              <a:buFont typeface="Wingdings" panose="05000000000000000000" pitchFamily="2" charset="2"/>
              <a:buChar char="§"/>
            </a:pPr>
            <a:endParaRPr lang="en-US" sz="2800" dirty="0"/>
          </a:p>
        </p:txBody>
      </p:sp>
      <p:sp>
        <p:nvSpPr>
          <p:cNvPr id="4" name="Date Placeholder 3">
            <a:extLst>
              <a:ext uri="{FF2B5EF4-FFF2-40B4-BE49-F238E27FC236}">
                <a16:creationId xmlns:a16="http://schemas.microsoft.com/office/drawing/2014/main" id="{5D95EFBB-6FAC-4AEE-8511-0FE611E24A02}"/>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21</a:t>
            </a:fld>
            <a:endParaRPr lang="en-US" dirty="0"/>
          </a:p>
        </p:txBody>
      </p:sp>
    </p:spTree>
    <p:extLst>
      <p:ext uri="{BB962C8B-B14F-4D97-AF65-F5344CB8AC3E}">
        <p14:creationId xmlns:p14="http://schemas.microsoft.com/office/powerpoint/2010/main" val="893669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lstStyle/>
          <a:p>
            <a:r>
              <a:rPr lang="en-US" dirty="0"/>
              <a:t>Success Factors</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p:txBody>
          <a:bodyPr>
            <a:normAutofit lnSpcReduction="10000"/>
          </a:bodyPr>
          <a:lstStyle/>
          <a:p>
            <a:r>
              <a:rPr lang="en-US" dirty="0"/>
              <a:t>Directors hold themselves accountable for growing leaders.</a:t>
            </a:r>
          </a:p>
          <a:p>
            <a:pPr marL="0" indent="0">
              <a:buNone/>
            </a:pPr>
            <a:endParaRPr lang="en-US" sz="1000" dirty="0"/>
          </a:p>
          <a:p>
            <a:r>
              <a:rPr lang="en-US" dirty="0"/>
              <a:t>Employees are committed to their own self-development.</a:t>
            </a:r>
          </a:p>
          <a:p>
            <a:pPr marL="0" indent="0">
              <a:buNone/>
            </a:pPr>
            <a:endParaRPr lang="en-US" sz="1000" dirty="0"/>
          </a:p>
          <a:p>
            <a:r>
              <a:rPr lang="en-US" dirty="0"/>
              <a:t>Succession is linked to strategic planning and investment in the future.</a:t>
            </a:r>
          </a:p>
          <a:p>
            <a:pPr marL="0" indent="0">
              <a:buNone/>
            </a:pPr>
            <a:endParaRPr lang="en-US" sz="1000" dirty="0"/>
          </a:p>
          <a:p>
            <a:r>
              <a:rPr lang="en-US" dirty="0"/>
              <a:t>Leadership competencies are identified and used for selection and development.</a:t>
            </a:r>
          </a:p>
          <a:p>
            <a:endParaRPr lang="en-US" dirty="0"/>
          </a:p>
        </p:txBody>
      </p:sp>
      <p:sp>
        <p:nvSpPr>
          <p:cNvPr id="4" name="Date Placeholder 3">
            <a:extLst>
              <a:ext uri="{FF2B5EF4-FFF2-40B4-BE49-F238E27FC236}">
                <a16:creationId xmlns:a16="http://schemas.microsoft.com/office/drawing/2014/main" id="{5D95EFBB-6FAC-4AEE-8511-0FE611E24A02}"/>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22</a:t>
            </a:fld>
            <a:endParaRPr lang="en-US" dirty="0"/>
          </a:p>
        </p:txBody>
      </p:sp>
    </p:spTree>
    <p:extLst>
      <p:ext uri="{BB962C8B-B14F-4D97-AF65-F5344CB8AC3E}">
        <p14:creationId xmlns:p14="http://schemas.microsoft.com/office/powerpoint/2010/main" val="1312889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lstStyle/>
          <a:p>
            <a:r>
              <a:rPr lang="en-US" dirty="0"/>
              <a:t>Success Factors</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p:txBody>
          <a:bodyPr>
            <a:normAutofit/>
          </a:bodyPr>
          <a:lstStyle/>
          <a:p>
            <a:r>
              <a:rPr lang="en-US" sz="2800" dirty="0"/>
              <a:t>A pool of talent is identified &amp; developed early for long-term needs.</a:t>
            </a:r>
          </a:p>
          <a:p>
            <a:pPr marL="0" indent="0">
              <a:buNone/>
            </a:pPr>
            <a:endParaRPr lang="en-US" sz="900" dirty="0"/>
          </a:p>
          <a:p>
            <a:r>
              <a:rPr lang="en-US" sz="2800" dirty="0"/>
              <a:t>Development is based on challenging &amp; varied job-based experiences.</a:t>
            </a:r>
          </a:p>
          <a:p>
            <a:pPr marL="0" indent="0">
              <a:buNone/>
            </a:pPr>
            <a:endParaRPr lang="en-US" sz="900" dirty="0"/>
          </a:p>
          <a:p>
            <a:r>
              <a:rPr lang="en-US" sz="2800" dirty="0"/>
              <a:t>Succession planning addresses challenges such as:</a:t>
            </a:r>
          </a:p>
          <a:p>
            <a:pPr lvl="1"/>
            <a:r>
              <a:rPr lang="en-US" b="1" dirty="0">
                <a:solidFill>
                  <a:schemeClr val="tx2"/>
                </a:solidFill>
              </a:rPr>
              <a:t>Diversity</a:t>
            </a:r>
          </a:p>
          <a:p>
            <a:pPr lvl="1"/>
            <a:r>
              <a:rPr lang="en-US" b="1" dirty="0">
                <a:solidFill>
                  <a:schemeClr val="tx2"/>
                </a:solidFill>
              </a:rPr>
              <a:t>Recruitment</a:t>
            </a:r>
          </a:p>
          <a:p>
            <a:pPr lvl="1"/>
            <a:r>
              <a:rPr lang="en-US" b="1" dirty="0">
                <a:solidFill>
                  <a:schemeClr val="tx2"/>
                </a:solidFill>
              </a:rPr>
              <a:t>Retention</a:t>
            </a:r>
          </a:p>
          <a:p>
            <a:endParaRPr lang="en-US" dirty="0"/>
          </a:p>
        </p:txBody>
      </p:sp>
      <p:sp>
        <p:nvSpPr>
          <p:cNvPr id="4" name="Date Placeholder 3">
            <a:extLst>
              <a:ext uri="{FF2B5EF4-FFF2-40B4-BE49-F238E27FC236}">
                <a16:creationId xmlns:a16="http://schemas.microsoft.com/office/drawing/2014/main" id="{5D95EFBB-6FAC-4AEE-8511-0FE611E24A02}"/>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23</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369812B1-A853-4905-9F5D-F7BE98371160}"/>
              </a:ext>
            </a:extLst>
          </p:cNvPr>
          <p:cNvPicPr>
            <a:picLocks noChangeAspect="1"/>
          </p:cNvPicPr>
          <p:nvPr/>
        </p:nvPicPr>
        <p:blipFill>
          <a:blip r:embed="rId2"/>
          <a:stretch>
            <a:fillRect/>
          </a:stretch>
        </p:blipFill>
        <p:spPr>
          <a:xfrm>
            <a:off x="4773309" y="4500562"/>
            <a:ext cx="3028950" cy="1514475"/>
          </a:xfrm>
          <a:prstGeom prst="rect">
            <a:avLst/>
          </a:prstGeom>
        </p:spPr>
      </p:pic>
    </p:spTree>
    <p:extLst>
      <p:ext uri="{BB962C8B-B14F-4D97-AF65-F5344CB8AC3E}">
        <p14:creationId xmlns:p14="http://schemas.microsoft.com/office/powerpoint/2010/main" val="3572420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lstStyle/>
          <a:p>
            <a:r>
              <a:rPr lang="en-US" dirty="0"/>
              <a:t>Succession Planning Process</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p:txBody>
          <a:bodyPr/>
          <a:lstStyle/>
          <a:p>
            <a:pPr marL="0" indent="0">
              <a:buNone/>
            </a:pPr>
            <a:r>
              <a:rPr lang="en-US" sz="2667" b="1" dirty="0"/>
              <a:t>Step 1:  Link Strategic &amp; Workforce Planning Decisions</a:t>
            </a:r>
          </a:p>
          <a:p>
            <a:pPr marL="0" indent="0">
              <a:buNone/>
            </a:pPr>
            <a:endParaRPr lang="en-US" sz="833" b="1" dirty="0"/>
          </a:p>
          <a:p>
            <a:pPr lvl="1"/>
            <a:r>
              <a:rPr lang="en-US" dirty="0">
                <a:solidFill>
                  <a:schemeClr val="tx2"/>
                </a:solidFill>
              </a:rPr>
              <a:t>Identifying the long-term vision &amp; direction</a:t>
            </a:r>
          </a:p>
          <a:p>
            <a:pPr marL="380985" lvl="1" indent="0">
              <a:buNone/>
            </a:pPr>
            <a:endParaRPr lang="en-US" dirty="0">
              <a:solidFill>
                <a:schemeClr val="tx2"/>
              </a:solidFill>
            </a:endParaRPr>
          </a:p>
          <a:p>
            <a:pPr lvl="1"/>
            <a:r>
              <a:rPr lang="en-US" dirty="0">
                <a:solidFill>
                  <a:schemeClr val="tx2"/>
                </a:solidFill>
              </a:rPr>
              <a:t>Analyzing future service needs</a:t>
            </a:r>
          </a:p>
          <a:p>
            <a:pPr marL="380985" lvl="1" indent="0">
              <a:buNone/>
            </a:pPr>
            <a:endParaRPr lang="en-US" dirty="0">
              <a:solidFill>
                <a:schemeClr val="tx2"/>
              </a:solidFill>
            </a:endParaRPr>
          </a:p>
          <a:p>
            <a:pPr lvl="1"/>
            <a:r>
              <a:rPr lang="en-US" dirty="0">
                <a:solidFill>
                  <a:schemeClr val="tx2"/>
                </a:solidFill>
              </a:rPr>
              <a:t>Connecting succession planning                                           to the organization’s value and                                     goals</a:t>
            </a:r>
          </a:p>
          <a:p>
            <a:pPr marL="0" indent="0">
              <a:buNone/>
            </a:pPr>
            <a:endParaRPr lang="en-US" dirty="0"/>
          </a:p>
        </p:txBody>
      </p:sp>
      <p:sp>
        <p:nvSpPr>
          <p:cNvPr id="4" name="Date Placeholder 3">
            <a:extLst>
              <a:ext uri="{FF2B5EF4-FFF2-40B4-BE49-F238E27FC236}">
                <a16:creationId xmlns:a16="http://schemas.microsoft.com/office/drawing/2014/main" id="{5D95EFBB-6FAC-4AEE-8511-0FE611E24A02}"/>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24</a:t>
            </a:fld>
            <a:endParaRPr lang="en-US" dirty="0"/>
          </a:p>
        </p:txBody>
      </p:sp>
      <p:pic>
        <p:nvPicPr>
          <p:cNvPr id="7" name="Picture 6" descr="A drawing of a person&#10;&#10;Description automatically generated">
            <a:extLst>
              <a:ext uri="{FF2B5EF4-FFF2-40B4-BE49-F238E27FC236}">
                <a16:creationId xmlns:a16="http://schemas.microsoft.com/office/drawing/2014/main" id="{5C1F27AD-409C-4B61-AA79-53719BA53A26}"/>
              </a:ext>
            </a:extLst>
          </p:cNvPr>
          <p:cNvPicPr>
            <a:picLocks noChangeAspect="1"/>
          </p:cNvPicPr>
          <p:nvPr/>
        </p:nvPicPr>
        <p:blipFill>
          <a:blip r:embed="rId2"/>
          <a:stretch>
            <a:fillRect/>
          </a:stretch>
        </p:blipFill>
        <p:spPr>
          <a:xfrm>
            <a:off x="6192266" y="2961477"/>
            <a:ext cx="2143125" cy="2143125"/>
          </a:xfrm>
          <a:prstGeom prst="rect">
            <a:avLst/>
          </a:prstGeom>
        </p:spPr>
      </p:pic>
    </p:spTree>
    <p:extLst>
      <p:ext uri="{BB962C8B-B14F-4D97-AF65-F5344CB8AC3E}">
        <p14:creationId xmlns:p14="http://schemas.microsoft.com/office/powerpoint/2010/main" val="1358032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2BA0B9-0353-4C38-9111-9ED67AE34F5C}"/>
              </a:ext>
            </a:extLst>
          </p:cNvPr>
          <p:cNvSpPr>
            <a:spLocks noGrp="1"/>
          </p:cNvSpPr>
          <p:nvPr>
            <p:ph type="body" idx="1"/>
          </p:nvPr>
        </p:nvSpPr>
        <p:spPr>
          <a:xfrm>
            <a:off x="457200" y="1577340"/>
            <a:ext cx="8229600" cy="4480295"/>
          </a:xfrm>
        </p:spPr>
        <p:txBody>
          <a:bodyPr>
            <a:normAutofit/>
          </a:bodyPr>
          <a:lstStyle/>
          <a:p>
            <a:pPr marL="0" indent="0">
              <a:buNone/>
            </a:pPr>
            <a:r>
              <a:rPr lang="en-US" b="1" dirty="0"/>
              <a:t>Step 2:  Analyze</a:t>
            </a:r>
          </a:p>
          <a:p>
            <a:pPr marL="0" indent="0">
              <a:buNone/>
            </a:pPr>
            <a:endParaRPr lang="en-US" b="1" dirty="0"/>
          </a:p>
          <a:p>
            <a:pPr>
              <a:buFont typeface="Wingdings" pitchFamily="2" charset="2"/>
              <a:buChar char="§"/>
            </a:pPr>
            <a:r>
              <a:rPr lang="en-US" dirty="0">
                <a:solidFill>
                  <a:schemeClr val="tx2"/>
                </a:solidFill>
              </a:rPr>
              <a:t>Identify key roles for succession or replacement planning </a:t>
            </a:r>
          </a:p>
          <a:p>
            <a:pPr marL="457200" lvl="1" indent="0">
              <a:buNone/>
            </a:pPr>
            <a:endParaRPr lang="en-US" dirty="0">
              <a:solidFill>
                <a:schemeClr val="tx2"/>
              </a:solidFill>
            </a:endParaRPr>
          </a:p>
          <a:p>
            <a:pPr>
              <a:buFont typeface="Wingdings" pitchFamily="2" charset="2"/>
              <a:buChar char="§"/>
            </a:pPr>
            <a:r>
              <a:rPr lang="en-US" dirty="0">
                <a:solidFill>
                  <a:schemeClr val="tx2"/>
                </a:solidFill>
              </a:rPr>
              <a:t>Identify major responsibilities fulfilled by these roles  </a:t>
            </a:r>
          </a:p>
          <a:p>
            <a:pPr marL="0" indent="0">
              <a:buNone/>
            </a:pPr>
            <a:endParaRPr lang="en-US" dirty="0"/>
          </a:p>
        </p:txBody>
      </p:sp>
      <p:sp>
        <p:nvSpPr>
          <p:cNvPr id="3" name="Title 2">
            <a:extLst>
              <a:ext uri="{FF2B5EF4-FFF2-40B4-BE49-F238E27FC236}">
                <a16:creationId xmlns:a16="http://schemas.microsoft.com/office/drawing/2014/main" id="{4F35CCD6-562A-47CB-80CF-84306F5C5AB7}"/>
              </a:ext>
            </a:extLst>
          </p:cNvPr>
          <p:cNvSpPr>
            <a:spLocks noGrp="1"/>
          </p:cNvSpPr>
          <p:nvPr>
            <p:ph type="title"/>
          </p:nvPr>
        </p:nvSpPr>
        <p:spPr/>
        <p:txBody>
          <a:bodyPr>
            <a:normAutofit fontScale="90000"/>
          </a:bodyPr>
          <a:lstStyle/>
          <a:p>
            <a:r>
              <a:rPr lang="en-US" dirty="0"/>
              <a:t>Succession Planning Process, continued</a:t>
            </a:r>
          </a:p>
        </p:txBody>
      </p:sp>
    </p:spTree>
    <p:extLst>
      <p:ext uri="{BB962C8B-B14F-4D97-AF65-F5344CB8AC3E}">
        <p14:creationId xmlns:p14="http://schemas.microsoft.com/office/powerpoint/2010/main" val="2390100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3D09D6-67E2-4C89-8BA8-56515424E5E7}"/>
              </a:ext>
            </a:extLst>
          </p:cNvPr>
          <p:cNvSpPr>
            <a:spLocks noGrp="1"/>
          </p:cNvSpPr>
          <p:nvPr>
            <p:ph type="body" idx="1"/>
          </p:nvPr>
        </p:nvSpPr>
        <p:spPr>
          <a:xfrm>
            <a:off x="457200" y="1613916"/>
            <a:ext cx="8229600" cy="4672584"/>
          </a:xfrm>
        </p:spPr>
        <p:txBody>
          <a:bodyPr>
            <a:normAutofit/>
          </a:bodyPr>
          <a:lstStyle/>
          <a:p>
            <a:pPr marL="0" indent="0">
              <a:buNone/>
            </a:pPr>
            <a:r>
              <a:rPr lang="en-US" b="1" dirty="0"/>
              <a:t>Step 2:  Analyze, continued</a:t>
            </a:r>
          </a:p>
          <a:p>
            <a:pPr marL="0" indent="0">
              <a:buNone/>
            </a:pPr>
            <a:endParaRPr lang="en-US" sz="1000" b="1" dirty="0"/>
          </a:p>
          <a:p>
            <a:pPr lvl="1"/>
            <a:r>
              <a:rPr lang="en-US" dirty="0">
                <a:solidFill>
                  <a:schemeClr val="tx2"/>
                </a:solidFill>
              </a:rPr>
              <a:t>Define core competencies, technical skills, &amp; the motivational profile required to undertake those roles </a:t>
            </a:r>
          </a:p>
          <a:p>
            <a:pPr marL="380985" lvl="1" indent="0">
              <a:buNone/>
            </a:pPr>
            <a:endParaRPr lang="en-US" sz="1000" dirty="0">
              <a:solidFill>
                <a:schemeClr val="tx2"/>
              </a:solidFill>
            </a:endParaRPr>
          </a:p>
          <a:p>
            <a:pPr lvl="1"/>
            <a:endParaRPr lang="en-US" dirty="0">
              <a:solidFill>
                <a:schemeClr val="tx2"/>
              </a:solidFill>
            </a:endParaRPr>
          </a:p>
          <a:p>
            <a:pPr lvl="1"/>
            <a:r>
              <a:rPr lang="en-US" dirty="0">
                <a:solidFill>
                  <a:schemeClr val="tx2"/>
                </a:solidFill>
              </a:rPr>
              <a:t>Determining talents needed for the long-term (not just on position replacement)</a:t>
            </a:r>
          </a:p>
          <a:p>
            <a:pPr marL="0" indent="0">
              <a:buNone/>
            </a:pPr>
            <a:endParaRPr lang="en-US" dirty="0"/>
          </a:p>
        </p:txBody>
      </p:sp>
      <p:sp>
        <p:nvSpPr>
          <p:cNvPr id="3" name="Title 2">
            <a:extLst>
              <a:ext uri="{FF2B5EF4-FFF2-40B4-BE49-F238E27FC236}">
                <a16:creationId xmlns:a16="http://schemas.microsoft.com/office/drawing/2014/main" id="{E1C04A58-51BB-4C41-B335-1AD6951B399D}"/>
              </a:ext>
            </a:extLst>
          </p:cNvPr>
          <p:cNvSpPr>
            <a:spLocks noGrp="1"/>
          </p:cNvSpPr>
          <p:nvPr>
            <p:ph type="title"/>
          </p:nvPr>
        </p:nvSpPr>
        <p:spPr/>
        <p:txBody>
          <a:bodyPr>
            <a:normAutofit fontScale="90000"/>
          </a:bodyPr>
          <a:lstStyle/>
          <a:p>
            <a:r>
              <a:rPr lang="en-US" dirty="0"/>
              <a:t>Succession Planning Process, continued</a:t>
            </a:r>
          </a:p>
        </p:txBody>
      </p:sp>
    </p:spTree>
    <p:extLst>
      <p:ext uri="{BB962C8B-B14F-4D97-AF65-F5344CB8AC3E}">
        <p14:creationId xmlns:p14="http://schemas.microsoft.com/office/powerpoint/2010/main" val="3974917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5D1B43-A539-4F3F-B9A7-4A7DC257BEA3}"/>
              </a:ext>
            </a:extLst>
          </p:cNvPr>
          <p:cNvSpPr>
            <a:spLocks noGrp="1"/>
          </p:cNvSpPr>
          <p:nvPr>
            <p:ph type="body" idx="1"/>
          </p:nvPr>
        </p:nvSpPr>
        <p:spPr>
          <a:xfrm>
            <a:off x="457200" y="1905000"/>
            <a:ext cx="8229600" cy="4247886"/>
          </a:xfrm>
        </p:spPr>
        <p:txBody>
          <a:bodyPr>
            <a:normAutofit/>
          </a:bodyPr>
          <a:lstStyle/>
          <a:p>
            <a:pPr marL="0" indent="0">
              <a:buNone/>
            </a:pPr>
            <a:r>
              <a:rPr lang="en-US" b="1" dirty="0"/>
              <a:t>Step 3:  Identify Key People &amp; Roles</a:t>
            </a:r>
          </a:p>
          <a:p>
            <a:pPr marL="0" indent="0">
              <a:buNone/>
            </a:pPr>
            <a:endParaRPr lang="en-US" sz="1100" b="1" dirty="0"/>
          </a:p>
          <a:p>
            <a:pPr lvl="1"/>
            <a:r>
              <a:rPr lang="en-US" dirty="0">
                <a:solidFill>
                  <a:schemeClr val="tx2"/>
                </a:solidFill>
              </a:rPr>
              <a:t>Identifying individuals with critical competencies from multiple levels (early in employment &amp; often)</a:t>
            </a:r>
          </a:p>
          <a:p>
            <a:pPr marL="380985" lvl="1" indent="0">
              <a:buNone/>
            </a:pPr>
            <a:endParaRPr lang="en-US" sz="1100" dirty="0">
              <a:solidFill>
                <a:schemeClr val="tx2"/>
              </a:solidFill>
            </a:endParaRPr>
          </a:p>
          <a:p>
            <a:pPr lvl="1"/>
            <a:r>
              <a:rPr lang="en-US" dirty="0">
                <a:solidFill>
                  <a:schemeClr val="tx2"/>
                </a:solidFill>
              </a:rPr>
              <a:t>Assessing competency and skill levels of current workforce against established criteria</a:t>
            </a:r>
          </a:p>
          <a:p>
            <a:pPr marL="380985" lvl="1" indent="0">
              <a:buNone/>
            </a:pPr>
            <a:endParaRPr lang="en-US" sz="1100" dirty="0">
              <a:solidFill>
                <a:schemeClr val="tx2"/>
              </a:solidFill>
            </a:endParaRPr>
          </a:p>
          <a:p>
            <a:pPr lvl="1"/>
            <a:r>
              <a:rPr lang="en-US" dirty="0">
                <a:solidFill>
                  <a:schemeClr val="tx2"/>
                </a:solidFill>
              </a:rPr>
              <a:t>Analyzing external sources of talent</a:t>
            </a:r>
          </a:p>
          <a:p>
            <a:pPr marL="0" indent="0">
              <a:buNone/>
            </a:pPr>
            <a:endParaRPr lang="en-US" dirty="0"/>
          </a:p>
        </p:txBody>
      </p:sp>
      <p:sp>
        <p:nvSpPr>
          <p:cNvPr id="3" name="Title 2">
            <a:extLst>
              <a:ext uri="{FF2B5EF4-FFF2-40B4-BE49-F238E27FC236}">
                <a16:creationId xmlns:a16="http://schemas.microsoft.com/office/drawing/2014/main" id="{3E289F56-D3D0-4573-9282-2B0D41F2B7C2}"/>
              </a:ext>
            </a:extLst>
          </p:cNvPr>
          <p:cNvSpPr>
            <a:spLocks noGrp="1"/>
          </p:cNvSpPr>
          <p:nvPr>
            <p:ph type="title"/>
          </p:nvPr>
        </p:nvSpPr>
        <p:spPr>
          <a:xfrm>
            <a:off x="457200" y="417438"/>
            <a:ext cx="8229600" cy="952500"/>
          </a:xfrm>
        </p:spPr>
        <p:txBody>
          <a:bodyPr>
            <a:normAutofit fontScale="90000"/>
          </a:bodyPr>
          <a:lstStyle/>
          <a:p>
            <a:r>
              <a:rPr lang="en-US" dirty="0"/>
              <a:t>Succession Planning Process, continued</a:t>
            </a:r>
          </a:p>
        </p:txBody>
      </p:sp>
    </p:spTree>
    <p:extLst>
      <p:ext uri="{BB962C8B-B14F-4D97-AF65-F5344CB8AC3E}">
        <p14:creationId xmlns:p14="http://schemas.microsoft.com/office/powerpoint/2010/main" val="932095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61816B-062D-471F-A2A3-50E23CFF1A26}"/>
              </a:ext>
            </a:extLst>
          </p:cNvPr>
          <p:cNvSpPr>
            <a:spLocks noGrp="1"/>
          </p:cNvSpPr>
          <p:nvPr>
            <p:ph type="title"/>
          </p:nvPr>
        </p:nvSpPr>
        <p:spPr>
          <a:xfrm>
            <a:off x="209550" y="152400"/>
            <a:ext cx="8680450" cy="1219200"/>
          </a:xfrm>
        </p:spPr>
        <p:txBody>
          <a:bodyPr anchor="ctr">
            <a:normAutofit/>
          </a:bodyPr>
          <a:lstStyle/>
          <a:p>
            <a:r>
              <a:rPr lang="en-US" sz="3700" dirty="0"/>
              <a:t>Succession Planning Process, continued</a:t>
            </a:r>
          </a:p>
        </p:txBody>
      </p:sp>
      <p:sp>
        <p:nvSpPr>
          <p:cNvPr id="2" name="Text Placeholder 1">
            <a:extLst>
              <a:ext uri="{FF2B5EF4-FFF2-40B4-BE49-F238E27FC236}">
                <a16:creationId xmlns:a16="http://schemas.microsoft.com/office/drawing/2014/main" id="{F64AA8E6-8E04-40AF-966F-C19F811D7378}"/>
              </a:ext>
            </a:extLst>
          </p:cNvPr>
          <p:cNvSpPr>
            <a:spLocks noGrp="1"/>
          </p:cNvSpPr>
          <p:nvPr>
            <p:ph sz="half" idx="1"/>
          </p:nvPr>
        </p:nvSpPr>
        <p:spPr>
          <a:xfrm>
            <a:off x="457200" y="1600200"/>
            <a:ext cx="4038600" cy="4525963"/>
          </a:xfrm>
        </p:spPr>
        <p:txBody>
          <a:bodyPr>
            <a:normAutofit/>
          </a:bodyPr>
          <a:lstStyle/>
          <a:p>
            <a:pPr marL="0" indent="0">
              <a:buNone/>
            </a:pPr>
            <a:r>
              <a:rPr lang="en-US" b="1" dirty="0"/>
              <a:t>Step 4:  Develop Succession Strategies</a:t>
            </a:r>
          </a:p>
          <a:p>
            <a:pPr marL="0" indent="0">
              <a:buNone/>
            </a:pPr>
            <a:endParaRPr lang="en-US" b="1" dirty="0"/>
          </a:p>
          <a:p>
            <a:pPr lvl="1"/>
            <a:r>
              <a:rPr lang="en-US" sz="2800" dirty="0"/>
              <a:t>Identifying recruitment strategies</a:t>
            </a:r>
          </a:p>
          <a:p>
            <a:pPr marL="380985" lvl="1" indent="0">
              <a:buNone/>
            </a:pPr>
            <a:endParaRPr lang="en-US" sz="2800" dirty="0"/>
          </a:p>
          <a:p>
            <a:pPr lvl="1"/>
            <a:r>
              <a:rPr lang="en-US" sz="2800" dirty="0"/>
              <a:t>Identifying retention strategies</a:t>
            </a:r>
          </a:p>
          <a:p>
            <a:pPr marL="380985" lvl="1" indent="0">
              <a:buNone/>
            </a:pPr>
            <a:endParaRPr lang="en-US" sz="2800" dirty="0"/>
          </a:p>
          <a:p>
            <a:pPr marL="0" indent="0">
              <a:buNone/>
            </a:pPr>
            <a:endParaRPr lang="en-US" dirty="0"/>
          </a:p>
        </p:txBody>
      </p:sp>
      <p:pic>
        <p:nvPicPr>
          <p:cNvPr id="5" name="Picture 4" descr="A picture containing drawing&#10;&#10;Description automatically generated">
            <a:extLst>
              <a:ext uri="{FF2B5EF4-FFF2-40B4-BE49-F238E27FC236}">
                <a16:creationId xmlns:a16="http://schemas.microsoft.com/office/drawing/2014/main" id="{68EED8F5-E2C1-48C3-BE60-1E12B60E4BF0}"/>
              </a:ext>
            </a:extLst>
          </p:cNvPr>
          <p:cNvPicPr>
            <a:picLocks noChangeAspect="1"/>
          </p:cNvPicPr>
          <p:nvPr/>
        </p:nvPicPr>
        <p:blipFill>
          <a:blip r:embed="rId2"/>
          <a:stretch>
            <a:fillRect/>
          </a:stretch>
        </p:blipFill>
        <p:spPr>
          <a:xfrm>
            <a:off x="4648200" y="2569680"/>
            <a:ext cx="4038600" cy="2587003"/>
          </a:xfrm>
          <a:prstGeom prst="rect">
            <a:avLst/>
          </a:prstGeom>
          <a:noFill/>
        </p:spPr>
      </p:pic>
      <p:sp>
        <p:nvSpPr>
          <p:cNvPr id="10" name="Date Placeholder 4">
            <a:extLst>
              <a:ext uri="{FF2B5EF4-FFF2-40B4-BE49-F238E27FC236}">
                <a16:creationId xmlns:a16="http://schemas.microsoft.com/office/drawing/2014/main" id="{7DB3497C-04B1-4C30-B134-E1C82E6A1CA3}"/>
              </a:ext>
            </a:extLst>
          </p:cNvPr>
          <p:cNvSpPr>
            <a:spLocks noGrp="1"/>
          </p:cNvSpPr>
          <p:nvPr>
            <p:ph type="dt" sz="half" idx="10"/>
          </p:nvPr>
        </p:nvSpPr>
        <p:spPr>
          <a:xfrm>
            <a:off x="457200" y="6356350"/>
            <a:ext cx="2133600" cy="365125"/>
          </a:xfrm>
        </p:spPr>
        <p:txBody>
          <a:bodyPr/>
          <a:lstStyle/>
          <a:p>
            <a:pPr>
              <a:spcAft>
                <a:spcPts val="600"/>
              </a:spcAft>
            </a:pPr>
            <a:r>
              <a:rPr lang="en-US" dirty="0"/>
              <a:t>www.nadtc.org</a:t>
            </a:r>
          </a:p>
        </p:txBody>
      </p:sp>
      <p:sp>
        <p:nvSpPr>
          <p:cNvPr id="12" name="Slide Number Placeholder 5">
            <a:extLst>
              <a:ext uri="{FF2B5EF4-FFF2-40B4-BE49-F238E27FC236}">
                <a16:creationId xmlns:a16="http://schemas.microsoft.com/office/drawing/2014/main" id="{9FB60059-63C8-4E3B-8AFF-5097B8AEB7C5}"/>
              </a:ext>
            </a:extLst>
          </p:cNvPr>
          <p:cNvSpPr>
            <a:spLocks noGrp="1"/>
          </p:cNvSpPr>
          <p:nvPr>
            <p:ph type="sldNum" sz="quarter" idx="12"/>
          </p:nvPr>
        </p:nvSpPr>
        <p:spPr>
          <a:xfrm>
            <a:off x="6553200" y="6356350"/>
            <a:ext cx="2133600" cy="365125"/>
          </a:xfrm>
        </p:spPr>
        <p:txBody>
          <a:bodyPr/>
          <a:lstStyle/>
          <a:p>
            <a:pPr>
              <a:spcAft>
                <a:spcPts val="600"/>
              </a:spcAft>
            </a:pPr>
            <a:fld id="{DC9B146A-FD92-B942-A117-1CDF038C25F3}" type="slidenum">
              <a:rPr lang="en-US" smtClean="0"/>
              <a:pPr>
                <a:spcAft>
                  <a:spcPts val="600"/>
                </a:spcAft>
              </a:pPr>
              <a:t>28</a:t>
            </a:fld>
            <a:endParaRPr lang="en-US" dirty="0"/>
          </a:p>
        </p:txBody>
      </p:sp>
    </p:spTree>
    <p:extLst>
      <p:ext uri="{BB962C8B-B14F-4D97-AF65-F5344CB8AC3E}">
        <p14:creationId xmlns:p14="http://schemas.microsoft.com/office/powerpoint/2010/main" val="1468591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ooking at the camera&#10;&#10;Description automatically generated">
            <a:extLst>
              <a:ext uri="{FF2B5EF4-FFF2-40B4-BE49-F238E27FC236}">
                <a16:creationId xmlns:a16="http://schemas.microsoft.com/office/drawing/2014/main" id="{2D2D5266-FF98-4227-8979-EF06D84D008F}"/>
              </a:ext>
            </a:extLst>
          </p:cNvPr>
          <p:cNvPicPr>
            <a:picLocks noChangeAspect="1"/>
          </p:cNvPicPr>
          <p:nvPr/>
        </p:nvPicPr>
        <p:blipFill>
          <a:blip r:embed="rId2">
            <a:alphaModFix amt="20000"/>
          </a:blip>
          <a:stretch>
            <a:fillRect/>
          </a:stretch>
        </p:blipFill>
        <p:spPr>
          <a:xfrm>
            <a:off x="84502" y="1423378"/>
            <a:ext cx="9059497" cy="5434622"/>
          </a:xfrm>
          <a:prstGeom prst="rect">
            <a:avLst/>
          </a:prstGeom>
        </p:spPr>
      </p:pic>
      <p:sp>
        <p:nvSpPr>
          <p:cNvPr id="2" name="Text Placeholder 1">
            <a:extLst>
              <a:ext uri="{FF2B5EF4-FFF2-40B4-BE49-F238E27FC236}">
                <a16:creationId xmlns:a16="http://schemas.microsoft.com/office/drawing/2014/main" id="{BEA7C7F5-FB5D-4649-882E-D085ABF1898D}"/>
              </a:ext>
            </a:extLst>
          </p:cNvPr>
          <p:cNvSpPr>
            <a:spLocks noGrp="1"/>
          </p:cNvSpPr>
          <p:nvPr>
            <p:ph type="body" idx="1"/>
          </p:nvPr>
        </p:nvSpPr>
        <p:spPr>
          <a:xfrm>
            <a:off x="457200" y="1423377"/>
            <a:ext cx="8229600" cy="4572000"/>
          </a:xfrm>
        </p:spPr>
        <p:txBody>
          <a:bodyPr>
            <a:normAutofit fontScale="92500" lnSpcReduction="20000"/>
          </a:bodyPr>
          <a:lstStyle/>
          <a:p>
            <a:pPr marL="0" indent="0">
              <a:buNone/>
            </a:pPr>
            <a:r>
              <a:rPr lang="en-US" b="1" dirty="0"/>
              <a:t>Step 4, continued:</a:t>
            </a:r>
          </a:p>
          <a:p>
            <a:pPr lvl="1"/>
            <a:r>
              <a:rPr lang="en-US" sz="3000" dirty="0">
                <a:solidFill>
                  <a:schemeClr val="tx2"/>
                </a:solidFill>
              </a:rPr>
              <a:t>Identifying development/learning strategies to prepare employees for advancement into key roles through the right set of experiences:</a:t>
            </a:r>
          </a:p>
          <a:p>
            <a:pPr marL="380985" lvl="1" indent="0">
              <a:buNone/>
            </a:pPr>
            <a:endParaRPr lang="en-US" sz="900" dirty="0">
              <a:solidFill>
                <a:schemeClr val="tx2"/>
              </a:solidFill>
            </a:endParaRPr>
          </a:p>
          <a:p>
            <a:pPr lvl="2"/>
            <a:r>
              <a:rPr lang="en-US" sz="3000" dirty="0">
                <a:solidFill>
                  <a:schemeClr val="tx2"/>
                </a:solidFill>
              </a:rPr>
              <a:t>Job Assignments/Rotation</a:t>
            </a:r>
          </a:p>
          <a:p>
            <a:pPr lvl="2"/>
            <a:r>
              <a:rPr lang="en-US" sz="3000" dirty="0">
                <a:solidFill>
                  <a:schemeClr val="tx2"/>
                </a:solidFill>
              </a:rPr>
              <a:t>Coaching/Mentoring</a:t>
            </a:r>
          </a:p>
          <a:p>
            <a:pPr lvl="2"/>
            <a:r>
              <a:rPr lang="en-US" sz="3000" dirty="0">
                <a:solidFill>
                  <a:schemeClr val="tx2"/>
                </a:solidFill>
              </a:rPr>
              <a:t>Performance Evaluation</a:t>
            </a:r>
          </a:p>
          <a:p>
            <a:pPr lvl="2"/>
            <a:r>
              <a:rPr lang="en-US" sz="3000" dirty="0">
                <a:solidFill>
                  <a:schemeClr val="tx2"/>
                </a:solidFill>
              </a:rPr>
              <a:t>Traditional Education Programs</a:t>
            </a:r>
          </a:p>
          <a:p>
            <a:pPr lvl="2"/>
            <a:r>
              <a:rPr lang="en-US" sz="3000" dirty="0">
                <a:solidFill>
                  <a:schemeClr val="tx2"/>
                </a:solidFill>
              </a:rPr>
              <a:t>Workshops/Training Opportunities</a:t>
            </a:r>
          </a:p>
          <a:p>
            <a:pPr lvl="2"/>
            <a:r>
              <a:rPr lang="en-US" sz="3000" dirty="0">
                <a:solidFill>
                  <a:schemeClr val="tx2"/>
                </a:solidFill>
              </a:rPr>
              <a:t>Shadowing</a:t>
            </a:r>
          </a:p>
          <a:p>
            <a:pPr marL="0" indent="0">
              <a:buNone/>
            </a:pPr>
            <a:endParaRPr lang="en-US" dirty="0"/>
          </a:p>
        </p:txBody>
      </p:sp>
      <p:sp>
        <p:nvSpPr>
          <p:cNvPr id="3" name="Title 2">
            <a:extLst>
              <a:ext uri="{FF2B5EF4-FFF2-40B4-BE49-F238E27FC236}">
                <a16:creationId xmlns:a16="http://schemas.microsoft.com/office/drawing/2014/main" id="{2C44FE31-84D3-43C8-B1CE-2D3EF3ED8BE7}"/>
              </a:ext>
            </a:extLst>
          </p:cNvPr>
          <p:cNvSpPr>
            <a:spLocks noGrp="1"/>
          </p:cNvSpPr>
          <p:nvPr>
            <p:ph type="title"/>
          </p:nvPr>
        </p:nvSpPr>
        <p:spPr>
          <a:xfrm>
            <a:off x="457200" y="470877"/>
            <a:ext cx="8229600" cy="952500"/>
          </a:xfrm>
        </p:spPr>
        <p:txBody>
          <a:bodyPr>
            <a:normAutofit fontScale="90000"/>
          </a:bodyPr>
          <a:lstStyle/>
          <a:p>
            <a:r>
              <a:rPr lang="en-US" dirty="0"/>
              <a:t>Succession Planning, continued</a:t>
            </a:r>
          </a:p>
        </p:txBody>
      </p:sp>
    </p:spTree>
    <p:extLst>
      <p:ext uri="{BB962C8B-B14F-4D97-AF65-F5344CB8AC3E}">
        <p14:creationId xmlns:p14="http://schemas.microsoft.com/office/powerpoint/2010/main" val="990600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5DD313-3196-43AB-942E-8EC78F280B46}"/>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
        <p:nvSpPr>
          <p:cNvPr id="2" name="Date Placeholder 1">
            <a:extLst>
              <a:ext uri="{FF2B5EF4-FFF2-40B4-BE49-F238E27FC236}">
                <a16:creationId xmlns:a16="http://schemas.microsoft.com/office/drawing/2014/main" id="{41FF14E9-9CDA-4033-82ED-552B792A428C}"/>
              </a:ext>
            </a:extLst>
          </p:cNvPr>
          <p:cNvSpPr>
            <a:spLocks noGrp="1"/>
          </p:cNvSpPr>
          <p:nvPr>
            <p:ph type="dt" sz="half" idx="10"/>
          </p:nvPr>
        </p:nvSpPr>
        <p:spPr/>
        <p:txBody>
          <a:bodyPr/>
          <a:lstStyle/>
          <a:p>
            <a:r>
              <a:rPr lang="en-US" dirty="0"/>
              <a:t>www.nadtc.org</a:t>
            </a:r>
          </a:p>
        </p:txBody>
      </p:sp>
      <p:sp>
        <p:nvSpPr>
          <p:cNvPr id="3" name="Slide Number Placeholder 2">
            <a:extLst>
              <a:ext uri="{FF2B5EF4-FFF2-40B4-BE49-F238E27FC236}">
                <a16:creationId xmlns:a16="http://schemas.microsoft.com/office/drawing/2014/main" id="{4F7B118A-F7D9-4EDE-98F9-A9B578028C5E}"/>
              </a:ext>
            </a:extLst>
          </p:cNvPr>
          <p:cNvSpPr>
            <a:spLocks noGrp="1"/>
          </p:cNvSpPr>
          <p:nvPr>
            <p:ph type="sldNum" sz="quarter" idx="12"/>
          </p:nvPr>
        </p:nvSpPr>
        <p:spPr/>
        <p:txBody>
          <a:bodyPr/>
          <a:lstStyle/>
          <a:p>
            <a:fld id="{DC9B146A-FD92-B942-A117-1CDF038C25F3}" type="slidenum">
              <a:rPr lang="en-US" smtClean="0"/>
              <a:t>3</a:t>
            </a:fld>
            <a:endParaRPr lang="en-US" dirty="0"/>
          </a:p>
        </p:txBody>
      </p:sp>
    </p:spTree>
    <p:extLst>
      <p:ext uri="{BB962C8B-B14F-4D97-AF65-F5344CB8AC3E}">
        <p14:creationId xmlns:p14="http://schemas.microsoft.com/office/powerpoint/2010/main" val="3009799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AD36-84BE-408A-A6A1-E0F3237847D3}"/>
              </a:ext>
            </a:extLst>
          </p:cNvPr>
          <p:cNvSpPr>
            <a:spLocks noGrp="1"/>
          </p:cNvSpPr>
          <p:nvPr>
            <p:ph type="title"/>
          </p:nvPr>
        </p:nvSpPr>
        <p:spPr>
          <a:xfrm>
            <a:off x="385281" y="345824"/>
            <a:ext cx="8229600" cy="952500"/>
          </a:xfrm>
        </p:spPr>
        <p:txBody>
          <a:bodyPr>
            <a:normAutofit fontScale="90000"/>
          </a:bodyPr>
          <a:lstStyle/>
          <a:p>
            <a:r>
              <a:rPr lang="en-US" dirty="0"/>
              <a:t>Succession Planning Process, continued</a:t>
            </a:r>
          </a:p>
        </p:txBody>
      </p:sp>
      <p:sp>
        <p:nvSpPr>
          <p:cNvPr id="3" name="Content Placeholder 2">
            <a:extLst>
              <a:ext uri="{FF2B5EF4-FFF2-40B4-BE49-F238E27FC236}">
                <a16:creationId xmlns:a16="http://schemas.microsoft.com/office/drawing/2014/main" id="{32DB61BC-C7C6-480C-8EFE-F0DB5E518380}"/>
              </a:ext>
            </a:extLst>
          </p:cNvPr>
          <p:cNvSpPr>
            <a:spLocks noGrp="1"/>
          </p:cNvSpPr>
          <p:nvPr>
            <p:ph idx="1"/>
          </p:nvPr>
        </p:nvSpPr>
        <p:spPr>
          <a:xfrm>
            <a:off x="457200" y="1513596"/>
            <a:ext cx="8229600" cy="4522330"/>
          </a:xfrm>
        </p:spPr>
        <p:txBody>
          <a:bodyPr>
            <a:normAutofit fontScale="92500" lnSpcReduction="20000"/>
          </a:bodyPr>
          <a:lstStyle/>
          <a:p>
            <a:pPr marL="0" indent="0">
              <a:buNone/>
            </a:pPr>
            <a:r>
              <a:rPr lang="en-US" b="1" dirty="0"/>
              <a:t>Step 5:  Implement Succession Strategies</a:t>
            </a:r>
          </a:p>
          <a:p>
            <a:pPr marL="0" indent="0">
              <a:buNone/>
            </a:pPr>
            <a:endParaRPr lang="en-US" sz="1000" b="1" dirty="0"/>
          </a:p>
          <a:p>
            <a:pPr lvl="1"/>
            <a:r>
              <a:rPr lang="en-US" dirty="0">
                <a:solidFill>
                  <a:schemeClr val="tx2"/>
                </a:solidFill>
              </a:rPr>
              <a:t>Implement recruitment strategies</a:t>
            </a:r>
          </a:p>
          <a:p>
            <a:pPr marL="380985" lvl="1" indent="0">
              <a:buNone/>
            </a:pPr>
            <a:endParaRPr lang="en-US" dirty="0">
              <a:solidFill>
                <a:schemeClr val="tx2"/>
              </a:solidFill>
            </a:endParaRPr>
          </a:p>
          <a:p>
            <a:pPr lvl="1"/>
            <a:r>
              <a:rPr lang="en-US" dirty="0">
                <a:solidFill>
                  <a:schemeClr val="tx2"/>
                </a:solidFill>
              </a:rPr>
              <a:t>Implement retention strategies</a:t>
            </a:r>
          </a:p>
          <a:p>
            <a:pPr marL="380985" lvl="1" indent="0">
              <a:buNone/>
            </a:pPr>
            <a:endParaRPr lang="en-US" dirty="0">
              <a:solidFill>
                <a:schemeClr val="tx2"/>
              </a:solidFill>
            </a:endParaRPr>
          </a:p>
          <a:p>
            <a:pPr lvl="1"/>
            <a:r>
              <a:rPr lang="en-US" dirty="0">
                <a:solidFill>
                  <a:schemeClr val="tx2"/>
                </a:solidFill>
              </a:rPr>
              <a:t>Use appropriate selection criteria</a:t>
            </a:r>
          </a:p>
          <a:p>
            <a:pPr marL="380985" lvl="1" indent="0">
              <a:buNone/>
            </a:pPr>
            <a:endParaRPr lang="en-US" dirty="0">
              <a:solidFill>
                <a:schemeClr val="tx2"/>
              </a:solidFill>
            </a:endParaRPr>
          </a:p>
          <a:p>
            <a:pPr lvl="1"/>
            <a:r>
              <a:rPr lang="en-US" dirty="0">
                <a:solidFill>
                  <a:schemeClr val="tx2"/>
                </a:solidFill>
              </a:rPr>
              <a:t>Implement development/learning strategies</a:t>
            </a:r>
          </a:p>
          <a:p>
            <a:pPr marL="380985" lvl="1" indent="0">
              <a:buNone/>
            </a:pPr>
            <a:endParaRPr lang="en-US" dirty="0">
              <a:solidFill>
                <a:schemeClr val="tx2"/>
              </a:solidFill>
            </a:endParaRPr>
          </a:p>
          <a:p>
            <a:pPr lvl="1"/>
            <a:r>
              <a:rPr lang="en-US" dirty="0">
                <a:solidFill>
                  <a:schemeClr val="tx2"/>
                </a:solidFill>
              </a:rPr>
              <a:t>Include communication planning</a:t>
            </a:r>
          </a:p>
          <a:p>
            <a:pPr marL="0" indent="0">
              <a:buNone/>
            </a:pPr>
            <a:endParaRPr lang="en-US" dirty="0"/>
          </a:p>
        </p:txBody>
      </p:sp>
      <p:sp>
        <p:nvSpPr>
          <p:cNvPr id="4" name="Slide Number Placeholder 3">
            <a:extLst>
              <a:ext uri="{FF2B5EF4-FFF2-40B4-BE49-F238E27FC236}">
                <a16:creationId xmlns:a16="http://schemas.microsoft.com/office/drawing/2014/main" id="{37CE064D-94D5-44DB-A976-EE28F8359C8B}"/>
              </a:ext>
            </a:extLst>
          </p:cNvPr>
          <p:cNvSpPr>
            <a:spLocks noGrp="1"/>
          </p:cNvSpPr>
          <p:nvPr>
            <p:ph type="sldNum" sz="quarter" idx="12"/>
          </p:nvPr>
        </p:nvSpPr>
        <p:spPr/>
        <p:txBody>
          <a:bodyPr/>
          <a:lstStyle/>
          <a:p>
            <a:fld id="{2EF00467-2C26-C343-9763-9BDDADED9A2F}" type="slidenum">
              <a:rPr lang="en-US" smtClean="0"/>
              <a:pPr/>
              <a:t>30</a:t>
            </a:fld>
            <a:endParaRPr lang="en-US" dirty="0"/>
          </a:p>
        </p:txBody>
      </p:sp>
      <p:pic>
        <p:nvPicPr>
          <p:cNvPr id="6" name="Picture 5" descr="A picture containing drawing, clock&#10;&#10;Description automatically generated">
            <a:extLst>
              <a:ext uri="{FF2B5EF4-FFF2-40B4-BE49-F238E27FC236}">
                <a16:creationId xmlns:a16="http://schemas.microsoft.com/office/drawing/2014/main" id="{BB62CCFF-9D0D-4D78-88C0-A04BA242E743}"/>
              </a:ext>
            </a:extLst>
          </p:cNvPr>
          <p:cNvPicPr>
            <a:picLocks noChangeAspect="1"/>
          </p:cNvPicPr>
          <p:nvPr/>
        </p:nvPicPr>
        <p:blipFill>
          <a:blip r:embed="rId2"/>
          <a:stretch>
            <a:fillRect/>
          </a:stretch>
        </p:blipFill>
        <p:spPr>
          <a:xfrm>
            <a:off x="6024081" y="2383551"/>
            <a:ext cx="2590800" cy="1762125"/>
          </a:xfrm>
          <a:prstGeom prst="rect">
            <a:avLst/>
          </a:prstGeom>
        </p:spPr>
      </p:pic>
    </p:spTree>
    <p:extLst>
      <p:ext uri="{BB962C8B-B14F-4D97-AF65-F5344CB8AC3E}">
        <p14:creationId xmlns:p14="http://schemas.microsoft.com/office/powerpoint/2010/main" val="377435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3145-2F20-427F-B07E-B323EC917D6A}"/>
              </a:ext>
            </a:extLst>
          </p:cNvPr>
          <p:cNvSpPr>
            <a:spLocks noGrp="1"/>
          </p:cNvSpPr>
          <p:nvPr>
            <p:ph type="title"/>
          </p:nvPr>
        </p:nvSpPr>
        <p:spPr/>
        <p:txBody>
          <a:bodyPr/>
          <a:lstStyle/>
          <a:p>
            <a:r>
              <a:rPr lang="en-US" dirty="0"/>
              <a:t>Succession Planning, continued</a:t>
            </a:r>
          </a:p>
        </p:txBody>
      </p:sp>
      <p:sp>
        <p:nvSpPr>
          <p:cNvPr id="3" name="Content Placeholder 2">
            <a:extLst>
              <a:ext uri="{FF2B5EF4-FFF2-40B4-BE49-F238E27FC236}">
                <a16:creationId xmlns:a16="http://schemas.microsoft.com/office/drawing/2014/main" id="{62A61D89-FDB7-4094-B3C5-DA554934B70E}"/>
              </a:ext>
            </a:extLst>
          </p:cNvPr>
          <p:cNvSpPr>
            <a:spLocks noGrp="1"/>
          </p:cNvSpPr>
          <p:nvPr>
            <p:ph idx="1"/>
          </p:nvPr>
        </p:nvSpPr>
        <p:spPr/>
        <p:txBody>
          <a:bodyPr>
            <a:normAutofit/>
          </a:bodyPr>
          <a:lstStyle/>
          <a:p>
            <a:pPr marL="0" indent="0">
              <a:buNone/>
            </a:pPr>
            <a:r>
              <a:rPr lang="en-US" sz="2667" b="1" dirty="0"/>
              <a:t>Step 5:  Implement Succession Strategies, continued</a:t>
            </a:r>
          </a:p>
          <a:p>
            <a:pPr marL="0" indent="0">
              <a:buNone/>
            </a:pPr>
            <a:endParaRPr lang="en-US" sz="833" b="1" dirty="0"/>
          </a:p>
          <a:p>
            <a:pPr lvl="1"/>
            <a:r>
              <a:rPr lang="en-US" dirty="0">
                <a:solidFill>
                  <a:schemeClr val="tx2"/>
                </a:solidFill>
              </a:rPr>
              <a:t>Develop a range of qualified candidate choices (not necessarily only one per position)</a:t>
            </a:r>
          </a:p>
          <a:p>
            <a:pPr marL="380985" lvl="1" indent="0">
              <a:buNone/>
            </a:pPr>
            <a:endParaRPr lang="en-US" sz="800" dirty="0">
              <a:solidFill>
                <a:schemeClr val="tx2"/>
              </a:solidFill>
            </a:endParaRPr>
          </a:p>
          <a:p>
            <a:pPr lvl="1"/>
            <a:r>
              <a:rPr lang="en-US" dirty="0">
                <a:solidFill>
                  <a:schemeClr val="tx2"/>
                </a:solidFill>
              </a:rPr>
              <a:t>Determining &amp; applying measures of success</a:t>
            </a:r>
          </a:p>
          <a:p>
            <a:pPr marL="380985" lvl="1" indent="0">
              <a:buNone/>
            </a:pPr>
            <a:endParaRPr lang="en-US" sz="800" dirty="0">
              <a:solidFill>
                <a:schemeClr val="tx2"/>
              </a:solidFill>
            </a:endParaRPr>
          </a:p>
          <a:p>
            <a:pPr lvl="1"/>
            <a:r>
              <a:rPr lang="en-US" dirty="0">
                <a:solidFill>
                  <a:schemeClr val="tx2"/>
                </a:solidFill>
              </a:rPr>
              <a:t>Employee recognition</a:t>
            </a:r>
          </a:p>
          <a:p>
            <a:pPr marL="380985" lvl="1" indent="0">
              <a:buNone/>
            </a:pPr>
            <a:endParaRPr lang="en-US" sz="800" dirty="0">
              <a:solidFill>
                <a:schemeClr val="tx2"/>
              </a:solidFill>
            </a:endParaRPr>
          </a:p>
          <a:p>
            <a:pPr lvl="1"/>
            <a:r>
              <a:rPr lang="en-US" dirty="0">
                <a:solidFill>
                  <a:schemeClr val="tx2"/>
                </a:solidFill>
              </a:rPr>
              <a:t>Long-range workforce planning</a:t>
            </a:r>
          </a:p>
          <a:p>
            <a:endParaRPr lang="en-US" dirty="0"/>
          </a:p>
        </p:txBody>
      </p:sp>
      <p:sp>
        <p:nvSpPr>
          <p:cNvPr id="4" name="Slide Number Placeholder 3">
            <a:extLst>
              <a:ext uri="{FF2B5EF4-FFF2-40B4-BE49-F238E27FC236}">
                <a16:creationId xmlns:a16="http://schemas.microsoft.com/office/drawing/2014/main" id="{AB83161B-C452-4CF0-81A0-83199C7C61A3}"/>
              </a:ext>
            </a:extLst>
          </p:cNvPr>
          <p:cNvSpPr>
            <a:spLocks noGrp="1"/>
          </p:cNvSpPr>
          <p:nvPr>
            <p:ph type="sldNum" sz="quarter" idx="12"/>
          </p:nvPr>
        </p:nvSpPr>
        <p:spPr/>
        <p:txBody>
          <a:bodyPr/>
          <a:lstStyle/>
          <a:p>
            <a:fld id="{2EF00467-2C26-C343-9763-9BDDADED9A2F}" type="slidenum">
              <a:rPr lang="en-US" smtClean="0"/>
              <a:pPr/>
              <a:t>31</a:t>
            </a:fld>
            <a:endParaRPr lang="en-US" dirty="0"/>
          </a:p>
        </p:txBody>
      </p:sp>
    </p:spTree>
    <p:extLst>
      <p:ext uri="{BB962C8B-B14F-4D97-AF65-F5344CB8AC3E}">
        <p14:creationId xmlns:p14="http://schemas.microsoft.com/office/powerpoint/2010/main" val="2753603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082499-A4D9-4808-89EA-D45B2D839E68}"/>
              </a:ext>
            </a:extLst>
          </p:cNvPr>
          <p:cNvSpPr>
            <a:spLocks noGrp="1"/>
          </p:cNvSpPr>
          <p:nvPr>
            <p:ph type="body" idx="1"/>
          </p:nvPr>
        </p:nvSpPr>
        <p:spPr>
          <a:xfrm>
            <a:off x="457200" y="1543182"/>
            <a:ext cx="8229600" cy="4743318"/>
          </a:xfrm>
        </p:spPr>
        <p:txBody>
          <a:bodyPr>
            <a:normAutofit/>
          </a:bodyPr>
          <a:lstStyle/>
          <a:p>
            <a:pPr marL="0" indent="0">
              <a:buNone/>
            </a:pPr>
            <a:r>
              <a:rPr lang="en-US" b="1" dirty="0"/>
              <a:t>Step 6:  Monitor &amp; Evaluate Plan</a:t>
            </a:r>
          </a:p>
          <a:p>
            <a:pPr marL="380985" lvl="1" indent="0">
              <a:buNone/>
            </a:pPr>
            <a:endParaRPr lang="en-US" sz="1000" b="1" dirty="0">
              <a:solidFill>
                <a:schemeClr val="tx2"/>
              </a:solidFill>
            </a:endParaRPr>
          </a:p>
          <a:p>
            <a:pPr lvl="1"/>
            <a:r>
              <a:rPr lang="en-US" dirty="0">
                <a:solidFill>
                  <a:schemeClr val="tx2"/>
                </a:solidFill>
              </a:rPr>
              <a:t>Assessing response to changing requirements &amp; needs</a:t>
            </a:r>
          </a:p>
          <a:p>
            <a:pPr marL="380985" lvl="1" indent="0">
              <a:buNone/>
            </a:pPr>
            <a:endParaRPr lang="en-US" sz="1100" dirty="0">
              <a:solidFill>
                <a:schemeClr val="tx2"/>
              </a:solidFill>
            </a:endParaRPr>
          </a:p>
          <a:p>
            <a:pPr lvl="1"/>
            <a:r>
              <a:rPr lang="en-US" dirty="0">
                <a:solidFill>
                  <a:schemeClr val="tx2"/>
                </a:solidFill>
              </a:rPr>
              <a:t>Take into account the strategic vision &amp; objectives of the organization &amp; identify how they will “live on” if key people depart</a:t>
            </a:r>
          </a:p>
          <a:p>
            <a:pPr marL="380985" lvl="1" indent="0">
              <a:buNone/>
            </a:pPr>
            <a:endParaRPr lang="en-US" sz="1000" dirty="0">
              <a:solidFill>
                <a:schemeClr val="tx2"/>
              </a:solidFill>
            </a:endParaRPr>
          </a:p>
          <a:p>
            <a:pPr lvl="1"/>
            <a:r>
              <a:rPr lang="en-US" dirty="0">
                <a:solidFill>
                  <a:schemeClr val="tx2"/>
                </a:solidFill>
              </a:rPr>
              <a:t>Remain aligned with the overall business strategic planning</a:t>
            </a:r>
          </a:p>
          <a:p>
            <a:pPr marL="0" indent="0">
              <a:buNone/>
            </a:pPr>
            <a:endParaRPr lang="en-US" dirty="0"/>
          </a:p>
        </p:txBody>
      </p:sp>
      <p:sp>
        <p:nvSpPr>
          <p:cNvPr id="3" name="Title 2">
            <a:extLst>
              <a:ext uri="{FF2B5EF4-FFF2-40B4-BE49-F238E27FC236}">
                <a16:creationId xmlns:a16="http://schemas.microsoft.com/office/drawing/2014/main" id="{424EA398-3CA2-48ED-B230-79E80C6DCC8F}"/>
              </a:ext>
            </a:extLst>
          </p:cNvPr>
          <p:cNvSpPr>
            <a:spLocks noGrp="1"/>
          </p:cNvSpPr>
          <p:nvPr>
            <p:ph type="title"/>
          </p:nvPr>
        </p:nvSpPr>
        <p:spPr>
          <a:xfrm>
            <a:off x="292608" y="335195"/>
            <a:ext cx="8229600" cy="952500"/>
          </a:xfrm>
        </p:spPr>
        <p:txBody>
          <a:bodyPr>
            <a:normAutofit fontScale="90000"/>
          </a:bodyPr>
          <a:lstStyle/>
          <a:p>
            <a:r>
              <a:rPr lang="en-US" dirty="0"/>
              <a:t>Succession Planning Process, concluded</a:t>
            </a:r>
          </a:p>
        </p:txBody>
      </p:sp>
    </p:spTree>
    <p:extLst>
      <p:ext uri="{BB962C8B-B14F-4D97-AF65-F5344CB8AC3E}">
        <p14:creationId xmlns:p14="http://schemas.microsoft.com/office/powerpoint/2010/main" val="2005413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lstStyle/>
          <a:p>
            <a:r>
              <a:rPr lang="en-US" dirty="0"/>
              <a:t>Results of Not Planning</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p:txBody>
          <a:bodyPr>
            <a:normAutofit lnSpcReduction="10000"/>
          </a:bodyPr>
          <a:lstStyle/>
          <a:p>
            <a:r>
              <a:rPr lang="en-US" sz="2800" dirty="0"/>
              <a:t>Loss of critical knowledge</a:t>
            </a:r>
          </a:p>
          <a:p>
            <a:pPr marL="0" indent="0">
              <a:buNone/>
            </a:pPr>
            <a:endParaRPr lang="en-US" sz="1200" dirty="0"/>
          </a:p>
          <a:p>
            <a:r>
              <a:rPr lang="en-US" sz="2800" dirty="0"/>
              <a:t>Loss of essential experience</a:t>
            </a:r>
          </a:p>
          <a:p>
            <a:pPr marL="0" indent="0">
              <a:buNone/>
            </a:pPr>
            <a:endParaRPr lang="en-US" sz="1200" dirty="0"/>
          </a:p>
          <a:p>
            <a:r>
              <a:rPr lang="en-US" sz="2800" dirty="0"/>
              <a:t>Loss of perspective</a:t>
            </a:r>
          </a:p>
          <a:p>
            <a:pPr marL="0" indent="0">
              <a:buNone/>
            </a:pPr>
            <a:endParaRPr lang="en-US" sz="1200" dirty="0"/>
          </a:p>
          <a:p>
            <a:r>
              <a:rPr lang="en-US" sz="2800" dirty="0"/>
              <a:t>Competing interests or ideas that stall the replacement process puts further strain on the organization</a:t>
            </a:r>
          </a:p>
          <a:p>
            <a:pPr marL="0" indent="0">
              <a:buNone/>
            </a:pPr>
            <a:endParaRPr lang="en-US" sz="1100" dirty="0"/>
          </a:p>
          <a:p>
            <a:r>
              <a:rPr lang="en-US" sz="2800" dirty="0"/>
              <a:t>Lack of foresight &amp; planning can be detrimental to the incoming leader’s success</a:t>
            </a:r>
          </a:p>
          <a:p>
            <a:endParaRPr lang="en-US" sz="2800" dirty="0"/>
          </a:p>
        </p:txBody>
      </p:sp>
      <p:sp>
        <p:nvSpPr>
          <p:cNvPr id="4" name="Date Placeholder 3">
            <a:extLst>
              <a:ext uri="{FF2B5EF4-FFF2-40B4-BE49-F238E27FC236}">
                <a16:creationId xmlns:a16="http://schemas.microsoft.com/office/drawing/2014/main" id="{5D95EFBB-6FAC-4AEE-8511-0FE611E24A02}"/>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33</a:t>
            </a:fld>
            <a:endParaRPr lang="en-US" dirty="0"/>
          </a:p>
        </p:txBody>
      </p:sp>
      <p:pic>
        <p:nvPicPr>
          <p:cNvPr id="7" name="Picture 6" descr="A picture containing tool&#10;&#10;Description automatically generated">
            <a:extLst>
              <a:ext uri="{FF2B5EF4-FFF2-40B4-BE49-F238E27FC236}">
                <a16:creationId xmlns:a16="http://schemas.microsoft.com/office/drawing/2014/main" id="{A8BB7A26-16D6-4D20-9D06-812D08448831}"/>
              </a:ext>
            </a:extLst>
          </p:cNvPr>
          <p:cNvPicPr>
            <a:picLocks noChangeAspect="1"/>
          </p:cNvPicPr>
          <p:nvPr/>
        </p:nvPicPr>
        <p:blipFill>
          <a:blip r:embed="rId2"/>
          <a:stretch>
            <a:fillRect/>
          </a:stretch>
        </p:blipFill>
        <p:spPr>
          <a:xfrm>
            <a:off x="6176695" y="1524000"/>
            <a:ext cx="2400300" cy="1905000"/>
          </a:xfrm>
          <a:prstGeom prst="rect">
            <a:avLst/>
          </a:prstGeom>
        </p:spPr>
      </p:pic>
    </p:spTree>
    <p:extLst>
      <p:ext uri="{BB962C8B-B14F-4D97-AF65-F5344CB8AC3E}">
        <p14:creationId xmlns:p14="http://schemas.microsoft.com/office/powerpoint/2010/main" val="2873257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DAFB5-B58C-4C21-8B42-D6F93AC064D9}"/>
              </a:ext>
            </a:extLst>
          </p:cNvPr>
          <p:cNvSpPr>
            <a:spLocks noGrp="1"/>
          </p:cNvSpPr>
          <p:nvPr>
            <p:ph type="title"/>
          </p:nvPr>
        </p:nvSpPr>
        <p:spPr/>
        <p:txBody>
          <a:bodyPr/>
          <a:lstStyle/>
          <a:p>
            <a:r>
              <a:rPr lang="en-US" dirty="0"/>
              <a:t>Generational Differences</a:t>
            </a:r>
          </a:p>
        </p:txBody>
      </p:sp>
      <p:sp>
        <p:nvSpPr>
          <p:cNvPr id="3" name="Content Placeholder 2">
            <a:extLst>
              <a:ext uri="{FF2B5EF4-FFF2-40B4-BE49-F238E27FC236}">
                <a16:creationId xmlns:a16="http://schemas.microsoft.com/office/drawing/2014/main" id="{1E422DCB-5F66-4CC7-885D-FFC17835F841}"/>
              </a:ext>
            </a:extLst>
          </p:cNvPr>
          <p:cNvSpPr>
            <a:spLocks noGrp="1"/>
          </p:cNvSpPr>
          <p:nvPr>
            <p:ph idx="1"/>
          </p:nvPr>
        </p:nvSpPr>
        <p:spPr/>
        <p:txBody>
          <a:bodyPr/>
          <a:lstStyle/>
          <a:p>
            <a:r>
              <a:rPr lang="en-US" sz="2800" dirty="0"/>
              <a:t>Businesses idolize youth &amp; those who are savvy with technology.</a:t>
            </a:r>
          </a:p>
          <a:p>
            <a:pPr marL="0" indent="0">
              <a:buNone/>
            </a:pPr>
            <a:endParaRPr lang="en-US" sz="2800" dirty="0"/>
          </a:p>
          <a:p>
            <a:r>
              <a:rPr lang="en-US" sz="2800" dirty="0"/>
              <a:t>Transit agencies recruit and retain mature employees because of respect for their work ethic.</a:t>
            </a:r>
          </a:p>
          <a:p>
            <a:pPr marL="0" indent="0">
              <a:buNone/>
            </a:pPr>
            <a:endParaRPr lang="en-US" sz="2800" dirty="0"/>
          </a:p>
          <a:p>
            <a:r>
              <a:rPr lang="en-US" sz="2800" dirty="0"/>
              <a:t>Each generation brings something different and valuable to your agency’s operations.</a:t>
            </a:r>
          </a:p>
          <a:p>
            <a:endParaRPr lang="en-US" dirty="0"/>
          </a:p>
        </p:txBody>
      </p:sp>
      <p:sp>
        <p:nvSpPr>
          <p:cNvPr id="4" name="Date Placeholder 3">
            <a:extLst>
              <a:ext uri="{FF2B5EF4-FFF2-40B4-BE49-F238E27FC236}">
                <a16:creationId xmlns:a16="http://schemas.microsoft.com/office/drawing/2014/main" id="{BE4DE0AC-FE46-451B-B915-FFA51671B8FF}"/>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B37F270D-13E6-4403-B178-FDA9486476C8}"/>
              </a:ext>
            </a:extLst>
          </p:cNvPr>
          <p:cNvSpPr>
            <a:spLocks noGrp="1"/>
          </p:cNvSpPr>
          <p:nvPr>
            <p:ph type="sldNum" sz="quarter" idx="12"/>
          </p:nvPr>
        </p:nvSpPr>
        <p:spPr/>
        <p:txBody>
          <a:bodyPr/>
          <a:lstStyle/>
          <a:p>
            <a:fld id="{DC9B146A-FD92-B942-A117-1CDF038C25F3}" type="slidenum">
              <a:rPr lang="en-US" smtClean="0"/>
              <a:t>34</a:t>
            </a:fld>
            <a:endParaRPr lang="en-US" dirty="0"/>
          </a:p>
        </p:txBody>
      </p:sp>
    </p:spTree>
    <p:extLst>
      <p:ext uri="{BB962C8B-B14F-4D97-AF65-F5344CB8AC3E}">
        <p14:creationId xmlns:p14="http://schemas.microsoft.com/office/powerpoint/2010/main" val="1431768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F4C88E-83FA-4F2F-8C8C-8A5987A284B5}"/>
              </a:ext>
            </a:extLst>
          </p:cNvPr>
          <p:cNvSpPr>
            <a:spLocks noGrp="1"/>
          </p:cNvSpPr>
          <p:nvPr>
            <p:ph type="body" idx="1"/>
          </p:nvPr>
        </p:nvSpPr>
        <p:spPr/>
        <p:txBody>
          <a:bodyPr>
            <a:normAutofit fontScale="92500" lnSpcReduction="10000"/>
          </a:bodyPr>
          <a:lstStyle/>
          <a:p>
            <a:r>
              <a:rPr lang="en-US" dirty="0"/>
              <a:t>Younger generation workers change jobs with greater frequency.</a:t>
            </a:r>
          </a:p>
          <a:p>
            <a:endParaRPr lang="en-US" sz="1200" dirty="0"/>
          </a:p>
          <a:p>
            <a:r>
              <a:rPr lang="en-US" dirty="0"/>
              <a:t>Generation Xers demonstrate the lowest job satisfaction among all demographic segments and have the greatest conflict between balancing work life and family life.</a:t>
            </a:r>
          </a:p>
          <a:p>
            <a:endParaRPr lang="en-US" sz="1100" dirty="0"/>
          </a:p>
          <a:p>
            <a:r>
              <a:rPr lang="en-US" dirty="0"/>
              <a:t>Baby Boomers are considering different business responsibilities, new opportunities, &amp; ways to give back to their organizations.</a:t>
            </a:r>
          </a:p>
          <a:p>
            <a:endParaRPr lang="en-US" dirty="0"/>
          </a:p>
        </p:txBody>
      </p:sp>
      <p:sp>
        <p:nvSpPr>
          <p:cNvPr id="3" name="Title 2">
            <a:extLst>
              <a:ext uri="{FF2B5EF4-FFF2-40B4-BE49-F238E27FC236}">
                <a16:creationId xmlns:a16="http://schemas.microsoft.com/office/drawing/2014/main" id="{968B45C6-03A3-4409-8883-4F1A87FC387D}"/>
              </a:ext>
            </a:extLst>
          </p:cNvPr>
          <p:cNvSpPr>
            <a:spLocks noGrp="1"/>
          </p:cNvSpPr>
          <p:nvPr>
            <p:ph type="title"/>
          </p:nvPr>
        </p:nvSpPr>
        <p:spPr/>
        <p:txBody>
          <a:bodyPr/>
          <a:lstStyle/>
          <a:p>
            <a:r>
              <a:rPr lang="en-US" dirty="0"/>
              <a:t>Generational Differences, continued</a:t>
            </a:r>
          </a:p>
        </p:txBody>
      </p:sp>
    </p:spTree>
    <p:extLst>
      <p:ext uri="{BB962C8B-B14F-4D97-AF65-F5344CB8AC3E}">
        <p14:creationId xmlns:p14="http://schemas.microsoft.com/office/powerpoint/2010/main" val="1329660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0E84B-7DB4-490B-8ECC-CF3E42081B87}"/>
              </a:ext>
            </a:extLst>
          </p:cNvPr>
          <p:cNvSpPr>
            <a:spLocks noGrp="1"/>
          </p:cNvSpPr>
          <p:nvPr>
            <p:ph type="body" idx="1"/>
          </p:nvPr>
        </p:nvSpPr>
        <p:spPr>
          <a:solidFill>
            <a:schemeClr val="accent3">
              <a:lumMod val="40000"/>
              <a:lumOff val="60000"/>
            </a:schemeClr>
          </a:solidFill>
        </p:spPr>
        <p:txBody>
          <a:bodyPr>
            <a:normAutofit fontScale="92500" lnSpcReduction="20000"/>
          </a:bodyPr>
          <a:lstStyle/>
          <a:p>
            <a:pPr marL="0" indent="0">
              <a:buNone/>
            </a:pPr>
            <a:r>
              <a:rPr lang="en-US" i="1" dirty="0"/>
              <a:t>“To be a leader today is to recognize that you don’t know how long you will be in a particular position, nor do you know how long people will be on your team with you.  But if you can empower and inspire others, you can get the most out of them for the time that they are there and make an impact on their futures.”</a:t>
            </a:r>
          </a:p>
          <a:p>
            <a:pPr marL="0" indent="0">
              <a:buNone/>
            </a:pPr>
            <a:endParaRPr lang="en-US" i="1" dirty="0"/>
          </a:p>
          <a:p>
            <a:pPr marL="0" indent="0" algn="r">
              <a:buNone/>
            </a:pPr>
            <a:r>
              <a:rPr lang="en-US" sz="2600" i="1" dirty="0"/>
              <a:t>Peter Guber, Executive Producer of box office hits such as The Color Purple, Midnight Express, Batman, Rainman, Flashdance, The Kids Are All Right, etc., and Chairman/CEO of </a:t>
            </a:r>
          </a:p>
          <a:p>
            <a:pPr marL="0" indent="0" algn="r">
              <a:buNone/>
            </a:pPr>
            <a:r>
              <a:rPr lang="en-US" sz="2600" i="1" dirty="0"/>
              <a:t>Mandalay Entertainment </a:t>
            </a:r>
          </a:p>
          <a:p>
            <a:pPr marL="0" indent="0">
              <a:buNone/>
            </a:pPr>
            <a:endParaRPr lang="en-US" dirty="0"/>
          </a:p>
        </p:txBody>
      </p:sp>
      <p:sp>
        <p:nvSpPr>
          <p:cNvPr id="3" name="Title 2">
            <a:extLst>
              <a:ext uri="{FF2B5EF4-FFF2-40B4-BE49-F238E27FC236}">
                <a16:creationId xmlns:a16="http://schemas.microsoft.com/office/drawing/2014/main" id="{58AFB55F-7DD9-4F93-86CD-0076164F3300}"/>
              </a:ext>
            </a:extLst>
          </p:cNvPr>
          <p:cNvSpPr>
            <a:spLocks noGrp="1"/>
          </p:cNvSpPr>
          <p:nvPr>
            <p:ph type="title"/>
          </p:nvPr>
        </p:nvSpPr>
        <p:spPr/>
        <p:txBody>
          <a:bodyPr/>
          <a:lstStyle/>
          <a:p>
            <a:r>
              <a:rPr lang="en-US" dirty="0"/>
              <a:t>Leadership Today</a:t>
            </a:r>
          </a:p>
        </p:txBody>
      </p:sp>
    </p:spTree>
    <p:extLst>
      <p:ext uri="{BB962C8B-B14F-4D97-AF65-F5344CB8AC3E}">
        <p14:creationId xmlns:p14="http://schemas.microsoft.com/office/powerpoint/2010/main" val="3913428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9DAE7-72CB-44A4-8C8E-386596BE1861}"/>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id="{F51B72AB-1C1B-45D3-B66E-A69A4C4BDDC9}"/>
              </a:ext>
            </a:extLst>
          </p:cNvPr>
          <p:cNvSpPr>
            <a:spLocks noGrp="1"/>
          </p:cNvSpPr>
          <p:nvPr>
            <p:ph idx="1"/>
          </p:nvPr>
        </p:nvSpPr>
        <p:spPr/>
        <p:txBody>
          <a:bodyPr>
            <a:normAutofit/>
          </a:bodyPr>
          <a:lstStyle/>
          <a:p>
            <a:r>
              <a:rPr lang="en-US" sz="2800" dirty="0"/>
              <a:t>Learning &amp; development solutions can provide mechanisms to increase the pool of successors.</a:t>
            </a:r>
          </a:p>
          <a:p>
            <a:endParaRPr lang="en-US" sz="2800" dirty="0"/>
          </a:p>
          <a:p>
            <a:r>
              <a:rPr lang="en-US" sz="2800" dirty="0"/>
              <a:t>These solutions provide tools to develop marginal candidates, who may have great promise but must gain specific knowledge or competency or must close an experience gap, into viable successors.</a:t>
            </a:r>
          </a:p>
          <a:p>
            <a:endParaRPr lang="en-US" dirty="0"/>
          </a:p>
        </p:txBody>
      </p:sp>
      <p:sp>
        <p:nvSpPr>
          <p:cNvPr id="4" name="Date Placeholder 3">
            <a:extLst>
              <a:ext uri="{FF2B5EF4-FFF2-40B4-BE49-F238E27FC236}">
                <a16:creationId xmlns:a16="http://schemas.microsoft.com/office/drawing/2014/main" id="{95E98A9C-5453-4FFB-9DD0-2C46B1660686}"/>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FCCCB2C3-22D1-4623-A734-11410A5847B8}"/>
              </a:ext>
            </a:extLst>
          </p:cNvPr>
          <p:cNvSpPr>
            <a:spLocks noGrp="1"/>
          </p:cNvSpPr>
          <p:nvPr>
            <p:ph type="sldNum" sz="quarter" idx="12"/>
          </p:nvPr>
        </p:nvSpPr>
        <p:spPr/>
        <p:txBody>
          <a:bodyPr/>
          <a:lstStyle/>
          <a:p>
            <a:fld id="{DC9B146A-FD92-B942-A117-1CDF038C25F3}" type="slidenum">
              <a:rPr lang="en-US" smtClean="0"/>
              <a:t>37</a:t>
            </a:fld>
            <a:endParaRPr lang="en-US" dirty="0"/>
          </a:p>
        </p:txBody>
      </p:sp>
    </p:spTree>
    <p:extLst>
      <p:ext uri="{BB962C8B-B14F-4D97-AF65-F5344CB8AC3E}">
        <p14:creationId xmlns:p14="http://schemas.microsoft.com/office/powerpoint/2010/main" val="2678706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DF0D3E-E98C-4A69-B743-075F51572443}"/>
              </a:ext>
            </a:extLst>
          </p:cNvPr>
          <p:cNvSpPr>
            <a:spLocks noGrp="1"/>
          </p:cNvSpPr>
          <p:nvPr>
            <p:ph type="body" idx="1"/>
          </p:nvPr>
        </p:nvSpPr>
        <p:spPr>
          <a:xfrm>
            <a:off x="457200" y="1467338"/>
            <a:ext cx="8229600" cy="4645270"/>
          </a:xfrm>
        </p:spPr>
        <p:txBody>
          <a:bodyPr>
            <a:normAutofit/>
          </a:bodyPr>
          <a:lstStyle/>
          <a:p>
            <a:r>
              <a:rPr lang="en-US" b="1" dirty="0"/>
              <a:t>Conduct a company analysis:</a:t>
            </a:r>
          </a:p>
          <a:p>
            <a:pPr marL="0" indent="0">
              <a:buNone/>
            </a:pPr>
            <a:endParaRPr lang="en-US" sz="833" b="1" dirty="0"/>
          </a:p>
          <a:p>
            <a:pPr lvl="1"/>
            <a:r>
              <a:rPr lang="en-US" dirty="0">
                <a:solidFill>
                  <a:schemeClr val="tx2"/>
                </a:solidFill>
              </a:rPr>
              <a:t>Most significant business challenges that lie ahead</a:t>
            </a:r>
          </a:p>
          <a:p>
            <a:pPr marL="380985" lvl="1" indent="0">
              <a:buNone/>
            </a:pPr>
            <a:endParaRPr lang="en-US" sz="833" dirty="0">
              <a:solidFill>
                <a:schemeClr val="tx2"/>
              </a:solidFill>
            </a:endParaRPr>
          </a:p>
          <a:p>
            <a:pPr lvl="1"/>
            <a:r>
              <a:rPr lang="en-US" dirty="0">
                <a:solidFill>
                  <a:schemeClr val="tx2"/>
                </a:solidFill>
              </a:rPr>
              <a:t>Skills/experience that director will need when leading the company over the next 4-6 years</a:t>
            </a:r>
          </a:p>
          <a:p>
            <a:pPr marL="380985" lvl="1" indent="0">
              <a:buNone/>
            </a:pPr>
            <a:endParaRPr lang="en-US" sz="833" dirty="0">
              <a:solidFill>
                <a:schemeClr val="tx2"/>
              </a:solidFill>
            </a:endParaRPr>
          </a:p>
          <a:p>
            <a:pPr lvl="1"/>
            <a:r>
              <a:rPr lang="en-US" dirty="0">
                <a:solidFill>
                  <a:schemeClr val="tx2"/>
                </a:solidFill>
              </a:rPr>
              <a:t>Avoid thinking that future challenges will require the same skills that worked in the past (fight the tendency to think the answer is to find a younger version of the incumbent director)</a:t>
            </a:r>
          </a:p>
          <a:p>
            <a:pPr marL="380985" lvl="1" indent="0" algn="ctr">
              <a:buNone/>
            </a:pPr>
            <a:endParaRPr lang="en-US" i="1" dirty="0">
              <a:solidFill>
                <a:schemeClr val="tx2"/>
              </a:solidFill>
            </a:endParaRPr>
          </a:p>
          <a:p>
            <a:endParaRPr lang="en-US" dirty="0"/>
          </a:p>
        </p:txBody>
      </p:sp>
      <p:sp>
        <p:nvSpPr>
          <p:cNvPr id="3" name="Title 2">
            <a:extLst>
              <a:ext uri="{FF2B5EF4-FFF2-40B4-BE49-F238E27FC236}">
                <a16:creationId xmlns:a16="http://schemas.microsoft.com/office/drawing/2014/main" id="{6794AF82-925C-44DF-8F22-8BAB2779239C}"/>
              </a:ext>
            </a:extLst>
          </p:cNvPr>
          <p:cNvSpPr>
            <a:spLocks noGrp="1"/>
          </p:cNvSpPr>
          <p:nvPr>
            <p:ph type="title"/>
          </p:nvPr>
        </p:nvSpPr>
        <p:spPr>
          <a:xfrm>
            <a:off x="385281" y="348127"/>
            <a:ext cx="8229600" cy="952500"/>
          </a:xfrm>
        </p:spPr>
        <p:txBody>
          <a:bodyPr>
            <a:normAutofit fontScale="90000"/>
          </a:bodyPr>
          <a:lstStyle/>
          <a:p>
            <a:r>
              <a:rPr lang="en-US" dirty="0"/>
              <a:t>Best Practices</a:t>
            </a:r>
          </a:p>
        </p:txBody>
      </p:sp>
    </p:spTree>
    <p:extLst>
      <p:ext uri="{BB962C8B-B14F-4D97-AF65-F5344CB8AC3E}">
        <p14:creationId xmlns:p14="http://schemas.microsoft.com/office/powerpoint/2010/main" val="2979263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425BBC-95F5-4EC8-AB30-1CB46A0C6D79}"/>
              </a:ext>
            </a:extLst>
          </p:cNvPr>
          <p:cNvSpPr>
            <a:spLocks noGrp="1"/>
          </p:cNvSpPr>
          <p:nvPr>
            <p:ph type="body" idx="1"/>
          </p:nvPr>
        </p:nvSpPr>
        <p:spPr/>
        <p:txBody>
          <a:bodyPr/>
          <a:lstStyle/>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ACA4E639-2394-4356-9C07-5A72BF22C4A0}"/>
              </a:ext>
            </a:extLst>
          </p:cNvPr>
          <p:cNvSpPr>
            <a:spLocks noGrp="1"/>
          </p:cNvSpPr>
          <p:nvPr>
            <p:ph type="title"/>
          </p:nvPr>
        </p:nvSpPr>
        <p:spPr/>
        <p:txBody>
          <a:bodyPr/>
          <a:lstStyle/>
          <a:p>
            <a:r>
              <a:rPr lang="en-US" dirty="0"/>
              <a:t>Best Practices, continued</a:t>
            </a:r>
          </a:p>
        </p:txBody>
      </p:sp>
      <p:pic>
        <p:nvPicPr>
          <p:cNvPr id="4" name="Picture 3">
            <a:extLst>
              <a:ext uri="{FF2B5EF4-FFF2-40B4-BE49-F238E27FC236}">
                <a16:creationId xmlns:a16="http://schemas.microsoft.com/office/drawing/2014/main" id="{6823760E-1461-4CBD-B9D1-C29642726A3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b="20594"/>
          <a:stretch/>
        </p:blipFill>
        <p:spPr>
          <a:xfrm>
            <a:off x="1140229" y="1445544"/>
            <a:ext cx="6514018" cy="4525963"/>
          </a:xfrm>
          <a:prstGeom prst="rect">
            <a:avLst/>
          </a:prstGeom>
        </p:spPr>
      </p:pic>
    </p:spTree>
    <p:extLst>
      <p:ext uri="{BB962C8B-B14F-4D97-AF65-F5344CB8AC3E}">
        <p14:creationId xmlns:p14="http://schemas.microsoft.com/office/powerpoint/2010/main" val="2953611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E1D7F7F-3721-4335-B2C9-0FF8606D0E70}"/>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
        <p:nvSpPr>
          <p:cNvPr id="2" name="Date Placeholder 1">
            <a:extLst>
              <a:ext uri="{FF2B5EF4-FFF2-40B4-BE49-F238E27FC236}">
                <a16:creationId xmlns:a16="http://schemas.microsoft.com/office/drawing/2014/main" id="{D1ABF6D2-7DFA-4145-B9FB-12FC29CA7AC1}"/>
              </a:ext>
            </a:extLst>
          </p:cNvPr>
          <p:cNvSpPr>
            <a:spLocks noGrp="1"/>
          </p:cNvSpPr>
          <p:nvPr>
            <p:ph type="dt" sz="half" idx="10"/>
          </p:nvPr>
        </p:nvSpPr>
        <p:spPr/>
        <p:txBody>
          <a:bodyPr/>
          <a:lstStyle/>
          <a:p>
            <a:r>
              <a:rPr lang="en-US" dirty="0"/>
              <a:t>www.nadtc.org</a:t>
            </a:r>
          </a:p>
        </p:txBody>
      </p:sp>
      <p:sp>
        <p:nvSpPr>
          <p:cNvPr id="3" name="Slide Number Placeholder 2">
            <a:extLst>
              <a:ext uri="{FF2B5EF4-FFF2-40B4-BE49-F238E27FC236}">
                <a16:creationId xmlns:a16="http://schemas.microsoft.com/office/drawing/2014/main" id="{76FAF4D0-1D4F-40E6-9C4C-EC692030D87F}"/>
              </a:ext>
            </a:extLst>
          </p:cNvPr>
          <p:cNvSpPr>
            <a:spLocks noGrp="1"/>
          </p:cNvSpPr>
          <p:nvPr>
            <p:ph type="sldNum" sz="quarter" idx="12"/>
          </p:nvPr>
        </p:nvSpPr>
        <p:spPr/>
        <p:txBody>
          <a:bodyPr/>
          <a:lstStyle/>
          <a:p>
            <a:fld id="{DC9B146A-FD92-B942-A117-1CDF038C25F3}" type="slidenum">
              <a:rPr lang="en-US" smtClean="0"/>
              <a:t>4</a:t>
            </a:fld>
            <a:endParaRPr lang="en-US" dirty="0"/>
          </a:p>
        </p:txBody>
      </p:sp>
    </p:spTree>
    <p:extLst>
      <p:ext uri="{BB962C8B-B14F-4D97-AF65-F5344CB8AC3E}">
        <p14:creationId xmlns:p14="http://schemas.microsoft.com/office/powerpoint/2010/main" val="769603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AEBD-BD50-4B97-9934-CA2F59345B03}"/>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5982841C-A2CA-4F9F-8359-C381E5CC0C92}"/>
              </a:ext>
            </a:extLst>
          </p:cNvPr>
          <p:cNvSpPr>
            <a:spLocks noGrp="1"/>
          </p:cNvSpPr>
          <p:nvPr>
            <p:ph idx="1"/>
          </p:nvPr>
        </p:nvSpPr>
        <p:spPr/>
        <p:txBody>
          <a:bodyPr>
            <a:normAutofit lnSpcReduction="10000"/>
          </a:bodyPr>
          <a:lstStyle/>
          <a:p>
            <a:r>
              <a:rPr lang="en-US" dirty="0"/>
              <a:t>The best transit systems are developmentally oriented, rather than simply replacement oriented.</a:t>
            </a:r>
          </a:p>
          <a:p>
            <a:pPr marL="0" indent="0">
              <a:buNone/>
            </a:pPr>
            <a:endParaRPr lang="en-US" dirty="0"/>
          </a:p>
          <a:p>
            <a:r>
              <a:rPr lang="en-US" dirty="0"/>
              <a:t>The most successful transit systems are built around continual reinvention – continually refining &amp; adjusting as they receive feedback &amp; learn from other leading transit organizations. </a:t>
            </a:r>
          </a:p>
          <a:p>
            <a:endParaRPr lang="en-US" dirty="0"/>
          </a:p>
        </p:txBody>
      </p:sp>
      <p:sp>
        <p:nvSpPr>
          <p:cNvPr id="4" name="Date Placeholder 3">
            <a:extLst>
              <a:ext uri="{FF2B5EF4-FFF2-40B4-BE49-F238E27FC236}">
                <a16:creationId xmlns:a16="http://schemas.microsoft.com/office/drawing/2014/main" id="{161DCFFE-09E1-47E1-8E65-A488A47F18F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9D970C85-4765-4F0A-82F7-0F1D9B7FF406}"/>
              </a:ext>
            </a:extLst>
          </p:cNvPr>
          <p:cNvSpPr>
            <a:spLocks noGrp="1"/>
          </p:cNvSpPr>
          <p:nvPr>
            <p:ph type="sldNum" sz="quarter" idx="12"/>
          </p:nvPr>
        </p:nvSpPr>
        <p:spPr/>
        <p:txBody>
          <a:bodyPr/>
          <a:lstStyle/>
          <a:p>
            <a:fld id="{DC9B146A-FD92-B942-A117-1CDF038C25F3}" type="slidenum">
              <a:rPr lang="en-US" smtClean="0"/>
              <a:t>40</a:t>
            </a:fld>
            <a:endParaRPr lang="en-US" dirty="0"/>
          </a:p>
        </p:txBody>
      </p:sp>
    </p:spTree>
    <p:extLst>
      <p:ext uri="{BB962C8B-B14F-4D97-AF65-F5344CB8AC3E}">
        <p14:creationId xmlns:p14="http://schemas.microsoft.com/office/powerpoint/2010/main" val="512409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C251A2-1072-41A5-9D90-114F0ADE0748}"/>
              </a:ext>
            </a:extLst>
          </p:cNvPr>
          <p:cNvSpPr>
            <a:spLocks noGrp="1"/>
          </p:cNvSpPr>
          <p:nvPr>
            <p:ph type="body" idx="1"/>
          </p:nvPr>
        </p:nvSpPr>
        <p:spPr>
          <a:xfrm>
            <a:off x="457200" y="1397000"/>
            <a:ext cx="8229600" cy="4574931"/>
          </a:xfrm>
        </p:spPr>
        <p:txBody>
          <a:bodyPr>
            <a:normAutofit fontScale="92500" lnSpcReduction="10000"/>
          </a:bodyPr>
          <a:lstStyle/>
          <a:p>
            <a:r>
              <a:rPr lang="en-US" b="1" dirty="0"/>
              <a:t>Evaluate Internal Candidates:</a:t>
            </a:r>
          </a:p>
          <a:p>
            <a:pPr marL="0" indent="0">
              <a:buNone/>
            </a:pPr>
            <a:endParaRPr lang="en-US" sz="833" b="1" dirty="0"/>
          </a:p>
          <a:p>
            <a:pPr lvl="1"/>
            <a:r>
              <a:rPr lang="en-US" dirty="0">
                <a:solidFill>
                  <a:schemeClr val="tx2"/>
                </a:solidFill>
              </a:rPr>
              <a:t>Identify a small group of people that would be ready for succession in as little as 2 – 4 years</a:t>
            </a:r>
          </a:p>
          <a:p>
            <a:pPr marL="380985" lvl="1" indent="0">
              <a:buNone/>
            </a:pPr>
            <a:endParaRPr lang="en-US" sz="2333" b="1" dirty="0">
              <a:solidFill>
                <a:schemeClr val="tx2"/>
              </a:solidFill>
            </a:endParaRPr>
          </a:p>
          <a:p>
            <a:pPr marL="380985" lvl="1" indent="0">
              <a:buNone/>
            </a:pPr>
            <a:r>
              <a:rPr lang="en-US" i="1" dirty="0">
                <a:solidFill>
                  <a:srgbClr val="FF0000"/>
                </a:solidFill>
              </a:rPr>
              <a:t>“The odds that the ‘perfect’ person finds his or her way to a leadership opportunity at just the ‘right’ time are so improbable that planning for it is ludicrous.  However, a great deal can be done to develop suitable managers during a 2- to 4-year period.”</a:t>
            </a:r>
          </a:p>
          <a:p>
            <a:pPr marL="380985" lvl="1" indent="0">
              <a:buNone/>
            </a:pPr>
            <a:endParaRPr lang="en-US" i="1" dirty="0">
              <a:solidFill>
                <a:schemeClr val="tx2"/>
              </a:solidFill>
            </a:endParaRPr>
          </a:p>
          <a:p>
            <a:pPr marL="380985" lvl="1" indent="0" algn="r">
              <a:buNone/>
            </a:pPr>
            <a:r>
              <a:rPr lang="en-US" sz="2600" i="1" dirty="0">
                <a:solidFill>
                  <a:schemeClr val="tx2"/>
                </a:solidFill>
              </a:rPr>
              <a:t>Stephen A. Miles &amp; Nathan Bennett, </a:t>
            </a:r>
            <a:r>
              <a:rPr lang="en-US" sz="2600" i="1" u="sng" dirty="0">
                <a:solidFill>
                  <a:schemeClr val="tx2"/>
                </a:solidFill>
              </a:rPr>
              <a:t>Forbes.com</a:t>
            </a:r>
            <a:endParaRPr lang="en-US" sz="2600" i="1" dirty="0">
              <a:solidFill>
                <a:schemeClr val="tx2"/>
              </a:solidFill>
            </a:endParaRPr>
          </a:p>
          <a:p>
            <a:endParaRPr lang="en-US" dirty="0"/>
          </a:p>
        </p:txBody>
      </p:sp>
      <p:sp>
        <p:nvSpPr>
          <p:cNvPr id="3" name="Title 2">
            <a:extLst>
              <a:ext uri="{FF2B5EF4-FFF2-40B4-BE49-F238E27FC236}">
                <a16:creationId xmlns:a16="http://schemas.microsoft.com/office/drawing/2014/main" id="{3A8A9A42-D83A-4EC0-95BD-2ECE59AD0B73}"/>
              </a:ext>
            </a:extLst>
          </p:cNvPr>
          <p:cNvSpPr>
            <a:spLocks noGrp="1"/>
          </p:cNvSpPr>
          <p:nvPr>
            <p:ph type="title"/>
          </p:nvPr>
        </p:nvSpPr>
        <p:spPr>
          <a:xfrm>
            <a:off x="457200" y="281125"/>
            <a:ext cx="8229600" cy="952500"/>
          </a:xfrm>
        </p:spPr>
        <p:txBody>
          <a:bodyPr>
            <a:normAutofit fontScale="90000"/>
          </a:bodyPr>
          <a:lstStyle/>
          <a:p>
            <a:r>
              <a:rPr lang="en-US" dirty="0"/>
              <a:t>Best Practices, continued</a:t>
            </a:r>
          </a:p>
        </p:txBody>
      </p:sp>
    </p:spTree>
    <p:extLst>
      <p:ext uri="{BB962C8B-B14F-4D97-AF65-F5344CB8AC3E}">
        <p14:creationId xmlns:p14="http://schemas.microsoft.com/office/powerpoint/2010/main" val="1666341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7479A6-EB4D-482C-9D1D-29B9151E3F16}"/>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
        <p:nvSpPr>
          <p:cNvPr id="2" name="Date Placeholder 1">
            <a:extLst>
              <a:ext uri="{FF2B5EF4-FFF2-40B4-BE49-F238E27FC236}">
                <a16:creationId xmlns:a16="http://schemas.microsoft.com/office/drawing/2014/main" id="{5667381A-B4E7-425F-8077-F457714CD498}"/>
              </a:ext>
            </a:extLst>
          </p:cNvPr>
          <p:cNvSpPr>
            <a:spLocks noGrp="1"/>
          </p:cNvSpPr>
          <p:nvPr>
            <p:ph type="dt" sz="half" idx="10"/>
          </p:nvPr>
        </p:nvSpPr>
        <p:spPr/>
        <p:txBody>
          <a:bodyPr/>
          <a:lstStyle/>
          <a:p>
            <a:r>
              <a:rPr lang="en-US" dirty="0"/>
              <a:t>www.nadtc.org</a:t>
            </a:r>
          </a:p>
        </p:txBody>
      </p:sp>
      <p:sp>
        <p:nvSpPr>
          <p:cNvPr id="3" name="Slide Number Placeholder 2">
            <a:extLst>
              <a:ext uri="{FF2B5EF4-FFF2-40B4-BE49-F238E27FC236}">
                <a16:creationId xmlns:a16="http://schemas.microsoft.com/office/drawing/2014/main" id="{0405959B-DBBB-484D-96B4-FB330F11C3BE}"/>
              </a:ext>
            </a:extLst>
          </p:cNvPr>
          <p:cNvSpPr>
            <a:spLocks noGrp="1"/>
          </p:cNvSpPr>
          <p:nvPr>
            <p:ph type="sldNum" sz="quarter" idx="12"/>
          </p:nvPr>
        </p:nvSpPr>
        <p:spPr/>
        <p:txBody>
          <a:bodyPr/>
          <a:lstStyle/>
          <a:p>
            <a:fld id="{DC9B146A-FD92-B942-A117-1CDF038C25F3}" type="slidenum">
              <a:rPr lang="en-US" smtClean="0"/>
              <a:t>42</a:t>
            </a:fld>
            <a:endParaRPr lang="en-US" dirty="0"/>
          </a:p>
        </p:txBody>
      </p:sp>
    </p:spTree>
    <p:extLst>
      <p:ext uri="{BB962C8B-B14F-4D97-AF65-F5344CB8AC3E}">
        <p14:creationId xmlns:p14="http://schemas.microsoft.com/office/powerpoint/2010/main" val="1867668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4AD5FC-4C1D-41D0-88D9-9B5276850E3B}"/>
              </a:ext>
            </a:extLst>
          </p:cNvPr>
          <p:cNvSpPr>
            <a:spLocks noGrp="1"/>
          </p:cNvSpPr>
          <p:nvPr>
            <p:ph type="body" idx="1"/>
          </p:nvPr>
        </p:nvSpPr>
        <p:spPr>
          <a:xfrm>
            <a:off x="457200" y="1373554"/>
            <a:ext cx="8229600" cy="4723423"/>
          </a:xfrm>
        </p:spPr>
        <p:txBody>
          <a:bodyPr>
            <a:normAutofit lnSpcReduction="10000"/>
          </a:bodyPr>
          <a:lstStyle/>
          <a:p>
            <a:pPr marL="0" indent="0">
              <a:buNone/>
            </a:pPr>
            <a:r>
              <a:rPr lang="en-US" b="1" dirty="0"/>
              <a:t>Create a Transition Process Plan (Planned Retirements):</a:t>
            </a:r>
          </a:p>
          <a:p>
            <a:pPr marL="0" indent="0">
              <a:buNone/>
            </a:pPr>
            <a:endParaRPr lang="en-US" sz="833" b="1" dirty="0"/>
          </a:p>
          <a:p>
            <a:pPr lvl="1"/>
            <a:r>
              <a:rPr lang="en-US" dirty="0">
                <a:solidFill>
                  <a:schemeClr val="tx2"/>
                </a:solidFill>
              </a:rPr>
              <a:t>Focus on a starting process</a:t>
            </a:r>
          </a:p>
          <a:p>
            <a:pPr marL="380985" lvl="1" indent="0">
              <a:buNone/>
            </a:pPr>
            <a:endParaRPr lang="en-US" sz="833" dirty="0">
              <a:solidFill>
                <a:schemeClr val="tx2"/>
              </a:solidFill>
            </a:endParaRPr>
          </a:p>
          <a:p>
            <a:pPr lvl="1"/>
            <a:r>
              <a:rPr lang="en-US" dirty="0">
                <a:solidFill>
                  <a:schemeClr val="tx2"/>
                </a:solidFill>
              </a:rPr>
              <a:t>Coach successors so they have an opportunity to spend sufficient time with the outgoing director/manager for a complete handing off of duties</a:t>
            </a:r>
          </a:p>
          <a:p>
            <a:pPr marL="380985" lvl="1" indent="0">
              <a:buNone/>
            </a:pPr>
            <a:endParaRPr lang="en-US" sz="833" dirty="0">
              <a:solidFill>
                <a:schemeClr val="tx2"/>
              </a:solidFill>
            </a:endParaRPr>
          </a:p>
          <a:p>
            <a:pPr lvl="1"/>
            <a:r>
              <a:rPr lang="en-US" dirty="0">
                <a:solidFill>
                  <a:schemeClr val="tx2"/>
                </a:solidFill>
              </a:rPr>
              <a:t>Ensure that successors have an opportunity to develop relationships with board members or the governing body</a:t>
            </a:r>
          </a:p>
          <a:p>
            <a:endParaRPr lang="en-US" dirty="0"/>
          </a:p>
        </p:txBody>
      </p:sp>
      <p:sp>
        <p:nvSpPr>
          <p:cNvPr id="3" name="Title 2">
            <a:extLst>
              <a:ext uri="{FF2B5EF4-FFF2-40B4-BE49-F238E27FC236}">
                <a16:creationId xmlns:a16="http://schemas.microsoft.com/office/drawing/2014/main" id="{3439207A-C53A-4EE3-AD86-C5BB0EB73ABD}"/>
              </a:ext>
            </a:extLst>
          </p:cNvPr>
          <p:cNvSpPr>
            <a:spLocks noGrp="1"/>
          </p:cNvSpPr>
          <p:nvPr>
            <p:ph type="title"/>
          </p:nvPr>
        </p:nvSpPr>
        <p:spPr>
          <a:xfrm>
            <a:off x="281223" y="421054"/>
            <a:ext cx="8229600" cy="952500"/>
          </a:xfrm>
        </p:spPr>
        <p:txBody>
          <a:bodyPr>
            <a:normAutofit fontScale="90000"/>
          </a:bodyPr>
          <a:lstStyle/>
          <a:p>
            <a:r>
              <a:rPr lang="en-US" dirty="0"/>
              <a:t>Best Practices, concluded</a:t>
            </a:r>
          </a:p>
        </p:txBody>
      </p:sp>
    </p:spTree>
    <p:extLst>
      <p:ext uri="{BB962C8B-B14F-4D97-AF65-F5344CB8AC3E}">
        <p14:creationId xmlns:p14="http://schemas.microsoft.com/office/powerpoint/2010/main" val="1624707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283"/>
            <a:ext cx="8229600" cy="952500"/>
          </a:xfrm>
        </p:spPr>
        <p:txBody>
          <a:bodyPr>
            <a:noAutofit/>
          </a:bodyPr>
          <a:lstStyle/>
          <a:p>
            <a:r>
              <a:rPr lang="en-US" dirty="0">
                <a:solidFill>
                  <a:schemeClr val="tx2"/>
                </a:solidFill>
              </a:rPr>
              <a:t>Succession Planning</a:t>
            </a:r>
          </a:p>
        </p:txBody>
      </p:sp>
      <p:sp>
        <p:nvSpPr>
          <p:cNvPr id="3" name="Content Placeholder 2"/>
          <p:cNvSpPr>
            <a:spLocks noGrp="1"/>
          </p:cNvSpPr>
          <p:nvPr>
            <p:ph idx="1"/>
          </p:nvPr>
        </p:nvSpPr>
        <p:spPr>
          <a:xfrm>
            <a:off x="457200" y="1543182"/>
            <a:ext cx="8229600" cy="3771636"/>
          </a:xfrm>
          <a:solidFill>
            <a:schemeClr val="bg2"/>
          </a:solidFill>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3333" b="1" i="1" dirty="0">
                <a:solidFill>
                  <a:schemeClr val="tx1"/>
                </a:solidFill>
              </a:rPr>
              <a:t>“Succession is one of the key responsibilities of leadership.”</a:t>
            </a:r>
          </a:p>
          <a:p>
            <a:pPr marL="0" indent="0" algn="r">
              <a:buNone/>
            </a:pPr>
            <a:r>
              <a:rPr lang="en-US" dirty="0">
                <a:solidFill>
                  <a:schemeClr val="tx1"/>
                </a:solidFill>
              </a:rPr>
              <a:t>Max Dupree in </a:t>
            </a:r>
            <a:r>
              <a:rPr lang="en-US" u="sng" dirty="0">
                <a:solidFill>
                  <a:schemeClr val="tx1"/>
                </a:solidFill>
              </a:rPr>
              <a:t>Leadership Is an Art</a:t>
            </a:r>
          </a:p>
          <a:p>
            <a:pPr marL="0" indent="0">
              <a:buNone/>
            </a:pPr>
            <a:endParaRPr lang="en-US" sz="1400" b="1" dirty="0">
              <a:solidFill>
                <a:schemeClr val="tx1"/>
              </a:solidFill>
            </a:endParaRPr>
          </a:p>
          <a:p>
            <a:pPr marL="0" indent="0">
              <a:buNone/>
            </a:pPr>
            <a:r>
              <a:rPr lang="en-US" sz="3333" b="1" dirty="0">
                <a:solidFill>
                  <a:schemeClr val="tx1"/>
                </a:solidFill>
              </a:rPr>
              <a:t>A legacy is created only when a person puts his organization into the position to do great things once he is gone.</a:t>
            </a:r>
          </a:p>
        </p:txBody>
      </p:sp>
      <p:sp>
        <p:nvSpPr>
          <p:cNvPr id="4" name="Footer Placeholder 3"/>
          <p:cNvSpPr>
            <a:spLocks noGrp="1"/>
          </p:cNvSpPr>
          <p:nvPr>
            <p:ph type="ftr" sz="quarter" idx="12"/>
          </p:nvPr>
        </p:nvSpPr>
        <p:spPr/>
        <p:txBody>
          <a:bodyPr/>
          <a:lstStyle/>
          <a:p>
            <a:r>
              <a:rPr lang="en-US" dirty="0"/>
              <a:t>Small Urban &amp; Rural Transit Center</a:t>
            </a:r>
          </a:p>
        </p:txBody>
      </p:sp>
    </p:spTree>
    <p:custDataLst>
      <p:tags r:id="rId1"/>
    </p:custDataLst>
    <p:extLst>
      <p:ext uri="{BB962C8B-B14F-4D97-AF65-F5344CB8AC3E}">
        <p14:creationId xmlns:p14="http://schemas.microsoft.com/office/powerpoint/2010/main" val="1567656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lstStyle/>
          <a:p>
            <a:r>
              <a:rPr lang="en-US" dirty="0"/>
              <a:t>Mentoring</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p:txBody>
          <a:bodyPr>
            <a:normAutofit fontScale="92500" lnSpcReduction="20000"/>
          </a:bodyPr>
          <a:lstStyle/>
          <a:p>
            <a:r>
              <a:rPr lang="en-US" b="1" dirty="0"/>
              <a:t>A tool that organizations can use to nurture and grow their people.</a:t>
            </a:r>
          </a:p>
          <a:p>
            <a:pPr marL="0" indent="0">
              <a:buNone/>
            </a:pPr>
            <a:endParaRPr lang="en-US" sz="1000" b="1" dirty="0"/>
          </a:p>
          <a:p>
            <a:pPr lvl="1"/>
            <a:r>
              <a:rPr lang="en-US" sz="3000" dirty="0">
                <a:solidFill>
                  <a:schemeClr val="tx2"/>
                </a:solidFill>
              </a:rPr>
              <a:t>Informal </a:t>
            </a:r>
          </a:p>
          <a:p>
            <a:pPr lvl="2"/>
            <a:r>
              <a:rPr lang="en-US" sz="3000" dirty="0">
                <a:solidFill>
                  <a:schemeClr val="tx2"/>
                </a:solidFill>
              </a:rPr>
              <a:t>Little to no structure</a:t>
            </a:r>
          </a:p>
          <a:p>
            <a:pPr lvl="2"/>
            <a:r>
              <a:rPr lang="en-US" sz="3000" dirty="0">
                <a:solidFill>
                  <a:schemeClr val="tx2"/>
                </a:solidFill>
              </a:rPr>
              <a:t>May have no clear, specific goals</a:t>
            </a:r>
          </a:p>
          <a:p>
            <a:pPr marL="914400" lvl="2" indent="0">
              <a:buNone/>
            </a:pPr>
            <a:endParaRPr lang="en-US" sz="3000" dirty="0">
              <a:solidFill>
                <a:schemeClr val="tx2"/>
              </a:solidFill>
            </a:endParaRPr>
          </a:p>
          <a:p>
            <a:pPr lvl="1"/>
            <a:r>
              <a:rPr lang="en-US" sz="3000" dirty="0">
                <a:solidFill>
                  <a:schemeClr val="tx2"/>
                </a:solidFill>
              </a:rPr>
              <a:t>Formal</a:t>
            </a:r>
          </a:p>
          <a:p>
            <a:pPr lvl="2"/>
            <a:r>
              <a:rPr lang="en-US" sz="3000" dirty="0">
                <a:solidFill>
                  <a:schemeClr val="tx2"/>
                </a:solidFill>
              </a:rPr>
              <a:t>Oversight</a:t>
            </a:r>
          </a:p>
          <a:p>
            <a:pPr lvl="2"/>
            <a:r>
              <a:rPr lang="en-US" sz="3000" dirty="0">
                <a:solidFill>
                  <a:schemeClr val="tx2"/>
                </a:solidFill>
              </a:rPr>
              <a:t>Clear, specific goals</a:t>
            </a:r>
          </a:p>
          <a:p>
            <a:pPr lvl="2"/>
            <a:r>
              <a:rPr lang="en-US" sz="3000" dirty="0">
                <a:solidFill>
                  <a:schemeClr val="tx2"/>
                </a:solidFill>
              </a:rPr>
              <a:t>Evaluation</a:t>
            </a:r>
            <a:endParaRPr lang="en-US" sz="3000" dirty="0"/>
          </a:p>
        </p:txBody>
      </p:sp>
      <p:sp>
        <p:nvSpPr>
          <p:cNvPr id="4" name="Date Placeholder 3">
            <a:extLst>
              <a:ext uri="{FF2B5EF4-FFF2-40B4-BE49-F238E27FC236}">
                <a16:creationId xmlns:a16="http://schemas.microsoft.com/office/drawing/2014/main" id="{5D95EFBB-6FAC-4AEE-8511-0FE611E24A02}"/>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45</a:t>
            </a:fld>
            <a:endParaRPr lang="en-US" dirty="0"/>
          </a:p>
        </p:txBody>
      </p:sp>
      <p:pic>
        <p:nvPicPr>
          <p:cNvPr id="6" name="Picture 5">
            <a:extLst>
              <a:ext uri="{FF2B5EF4-FFF2-40B4-BE49-F238E27FC236}">
                <a16:creationId xmlns:a16="http://schemas.microsoft.com/office/drawing/2014/main" id="{D8D3BF79-4F4A-44FC-AB03-FA1B91103E34}"/>
              </a:ext>
            </a:extLst>
          </p:cNvPr>
          <p:cNvPicPr>
            <a:picLocks noChangeAspect="1"/>
          </p:cNvPicPr>
          <p:nvPr/>
        </p:nvPicPr>
        <p:blipFill>
          <a:blip r:embed="rId2"/>
          <a:stretch>
            <a:fillRect/>
          </a:stretch>
        </p:blipFill>
        <p:spPr>
          <a:xfrm>
            <a:off x="6639510" y="2375347"/>
            <a:ext cx="2250490" cy="3750816"/>
          </a:xfrm>
          <a:prstGeom prst="rect">
            <a:avLst/>
          </a:prstGeom>
        </p:spPr>
      </p:pic>
    </p:spTree>
    <p:extLst>
      <p:ext uri="{BB962C8B-B14F-4D97-AF65-F5344CB8AC3E}">
        <p14:creationId xmlns:p14="http://schemas.microsoft.com/office/powerpoint/2010/main" val="555658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5DD08C-BD89-4656-8275-7558044C3AA4}"/>
              </a:ext>
            </a:extLst>
          </p:cNvPr>
          <p:cNvPicPr>
            <a:picLocks/>
          </p:cNvPicPr>
          <p:nvPr>
            <p:custDataLst>
              <p:tags r:id="rId1"/>
            </p:custDataLst>
          </p:nvPr>
        </p:nvPicPr>
        <p:blipFill>
          <a:blip r:embed="rId4"/>
          <a:stretch>
            <a:fillRect/>
          </a:stretch>
        </p:blipFill>
        <p:spPr>
          <a:xfrm>
            <a:off x="254000" y="202630"/>
            <a:ext cx="8636000" cy="6350000"/>
          </a:xfrm>
          <a:prstGeom prst="rect">
            <a:avLst/>
          </a:prstGeom>
        </p:spPr>
      </p:pic>
      <p:sp>
        <p:nvSpPr>
          <p:cNvPr id="2" name="Date Placeholder 1">
            <a:extLst>
              <a:ext uri="{FF2B5EF4-FFF2-40B4-BE49-F238E27FC236}">
                <a16:creationId xmlns:a16="http://schemas.microsoft.com/office/drawing/2014/main" id="{7AC78741-2E83-4208-A07F-4F98931C9AD9}"/>
              </a:ext>
            </a:extLst>
          </p:cNvPr>
          <p:cNvSpPr>
            <a:spLocks noGrp="1"/>
          </p:cNvSpPr>
          <p:nvPr>
            <p:ph type="dt" sz="half" idx="10"/>
          </p:nvPr>
        </p:nvSpPr>
        <p:spPr/>
        <p:txBody>
          <a:bodyPr/>
          <a:lstStyle/>
          <a:p>
            <a:r>
              <a:rPr lang="en-US" dirty="0"/>
              <a:t>www.nadtc.org</a:t>
            </a:r>
          </a:p>
        </p:txBody>
      </p:sp>
      <p:sp>
        <p:nvSpPr>
          <p:cNvPr id="3" name="Slide Number Placeholder 2">
            <a:extLst>
              <a:ext uri="{FF2B5EF4-FFF2-40B4-BE49-F238E27FC236}">
                <a16:creationId xmlns:a16="http://schemas.microsoft.com/office/drawing/2014/main" id="{119E6DAE-F9F9-4810-AE53-6609F1BD9360}"/>
              </a:ext>
            </a:extLst>
          </p:cNvPr>
          <p:cNvSpPr>
            <a:spLocks noGrp="1"/>
          </p:cNvSpPr>
          <p:nvPr>
            <p:ph type="sldNum" sz="quarter" idx="12"/>
          </p:nvPr>
        </p:nvSpPr>
        <p:spPr/>
        <p:txBody>
          <a:bodyPr/>
          <a:lstStyle/>
          <a:p>
            <a:fld id="{DC9B146A-FD92-B942-A117-1CDF038C25F3}" type="slidenum">
              <a:rPr lang="en-US" smtClean="0"/>
              <a:t>46</a:t>
            </a:fld>
            <a:endParaRPr lang="en-US" dirty="0"/>
          </a:p>
        </p:txBody>
      </p:sp>
    </p:spTree>
    <p:extLst>
      <p:ext uri="{BB962C8B-B14F-4D97-AF65-F5344CB8AC3E}">
        <p14:creationId xmlns:p14="http://schemas.microsoft.com/office/powerpoint/2010/main" val="321804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006917-BA33-4F6C-BE46-28139641E5F6}"/>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
        <p:nvSpPr>
          <p:cNvPr id="2" name="Date Placeholder 1">
            <a:extLst>
              <a:ext uri="{FF2B5EF4-FFF2-40B4-BE49-F238E27FC236}">
                <a16:creationId xmlns:a16="http://schemas.microsoft.com/office/drawing/2014/main" id="{27E4C829-34E0-4128-ABEE-0C2B17864CAF}"/>
              </a:ext>
            </a:extLst>
          </p:cNvPr>
          <p:cNvSpPr>
            <a:spLocks noGrp="1"/>
          </p:cNvSpPr>
          <p:nvPr>
            <p:ph type="dt" sz="half" idx="10"/>
          </p:nvPr>
        </p:nvSpPr>
        <p:spPr/>
        <p:txBody>
          <a:bodyPr/>
          <a:lstStyle/>
          <a:p>
            <a:r>
              <a:rPr lang="en-US" dirty="0"/>
              <a:t>www.nadtc.org</a:t>
            </a:r>
          </a:p>
        </p:txBody>
      </p:sp>
      <p:sp>
        <p:nvSpPr>
          <p:cNvPr id="3" name="Slide Number Placeholder 2">
            <a:extLst>
              <a:ext uri="{FF2B5EF4-FFF2-40B4-BE49-F238E27FC236}">
                <a16:creationId xmlns:a16="http://schemas.microsoft.com/office/drawing/2014/main" id="{22136A6B-0DBD-4228-AA42-5024F1933604}"/>
              </a:ext>
            </a:extLst>
          </p:cNvPr>
          <p:cNvSpPr>
            <a:spLocks noGrp="1"/>
          </p:cNvSpPr>
          <p:nvPr>
            <p:ph type="sldNum" sz="quarter" idx="12"/>
          </p:nvPr>
        </p:nvSpPr>
        <p:spPr/>
        <p:txBody>
          <a:bodyPr/>
          <a:lstStyle/>
          <a:p>
            <a:fld id="{DC9B146A-FD92-B942-A117-1CDF038C25F3}" type="slidenum">
              <a:rPr lang="en-US" smtClean="0"/>
              <a:t>47</a:t>
            </a:fld>
            <a:endParaRPr lang="en-US" dirty="0"/>
          </a:p>
        </p:txBody>
      </p:sp>
    </p:spTree>
    <p:extLst>
      <p:ext uri="{BB962C8B-B14F-4D97-AF65-F5344CB8AC3E}">
        <p14:creationId xmlns:p14="http://schemas.microsoft.com/office/powerpoint/2010/main" val="1768555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lstStyle/>
          <a:p>
            <a:r>
              <a:rPr lang="en-US" dirty="0"/>
              <a:t>Mentoring Works!</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a:solidFill>
            <a:schemeClr val="accent1">
              <a:lumMod val="20000"/>
              <a:lumOff val="80000"/>
            </a:schemeClr>
          </a:solidFill>
        </p:spPr>
        <p:txBody>
          <a:bodyPr/>
          <a:lstStyle/>
          <a:p>
            <a:pPr marL="0" indent="0">
              <a:buNone/>
            </a:pPr>
            <a:r>
              <a:rPr lang="en-US" i="1" dirty="0"/>
              <a:t>“Research shows that there is a positive correlation between a successful mentoring experience and an increase in productivity, employee retention and job satisfaction.”</a:t>
            </a:r>
          </a:p>
          <a:p>
            <a:pPr marL="0" indent="0">
              <a:buNone/>
            </a:pPr>
            <a:endParaRPr lang="en-US" i="1" dirty="0"/>
          </a:p>
          <a:p>
            <a:pPr marL="0" indent="0" algn="r">
              <a:buNone/>
            </a:pPr>
            <a:r>
              <a:rPr lang="en-US" sz="2800" i="1" dirty="0"/>
              <a:t>Judith Lindenberger, MBA and Marian Stoltz-Loike, Ph.D.</a:t>
            </a:r>
          </a:p>
          <a:p>
            <a:pPr marL="0" indent="0" algn="r">
              <a:buNone/>
            </a:pPr>
            <a:r>
              <a:rPr lang="en-US" sz="2800" i="1" dirty="0"/>
              <a:t>“Mentoring &amp; Baby Boomers” </a:t>
            </a:r>
            <a:endParaRPr lang="en-US" dirty="0"/>
          </a:p>
        </p:txBody>
      </p:sp>
      <p:sp>
        <p:nvSpPr>
          <p:cNvPr id="4" name="Date Placeholder 3">
            <a:extLst>
              <a:ext uri="{FF2B5EF4-FFF2-40B4-BE49-F238E27FC236}">
                <a16:creationId xmlns:a16="http://schemas.microsoft.com/office/drawing/2014/main" id="{5D95EFBB-6FAC-4AEE-8511-0FE611E24A02}"/>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48</a:t>
            </a:fld>
            <a:endParaRPr lang="en-US" dirty="0"/>
          </a:p>
        </p:txBody>
      </p:sp>
    </p:spTree>
    <p:extLst>
      <p:ext uri="{BB962C8B-B14F-4D97-AF65-F5344CB8AC3E}">
        <p14:creationId xmlns:p14="http://schemas.microsoft.com/office/powerpoint/2010/main" val="2715451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lstStyle/>
          <a:p>
            <a:r>
              <a:rPr lang="en-US" dirty="0"/>
              <a:t>Questions for Getting Started</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p:txBody>
          <a:bodyPr>
            <a:normAutofit/>
          </a:bodyPr>
          <a:lstStyle/>
          <a:p>
            <a:pPr marL="514350" indent="-514350">
              <a:buFont typeface="+mj-lt"/>
              <a:buAutoNum type="arabicPeriod"/>
            </a:pPr>
            <a:r>
              <a:rPr lang="en-US" sz="2800" dirty="0">
                <a:solidFill>
                  <a:schemeClr val="tx1"/>
                </a:solidFill>
              </a:rPr>
              <a:t>Do I believe in people and feel that they                  are my agency’s most important asset?</a:t>
            </a:r>
          </a:p>
          <a:p>
            <a:pPr marL="514350" indent="-514350">
              <a:buFont typeface="+mj-lt"/>
              <a:buAutoNum type="arabicPeriod"/>
            </a:pPr>
            <a:r>
              <a:rPr lang="en-US" sz="2800" dirty="0">
                <a:solidFill>
                  <a:schemeClr val="tx1"/>
                </a:solidFill>
              </a:rPr>
              <a:t>Do I believe that empowering others can accomplish more than my individual achievement?</a:t>
            </a:r>
          </a:p>
          <a:p>
            <a:pPr marL="514350" indent="-514350">
              <a:buFont typeface="+mj-lt"/>
              <a:buAutoNum type="arabicPeriod"/>
            </a:pPr>
            <a:r>
              <a:rPr lang="en-US" sz="2800" dirty="0">
                <a:solidFill>
                  <a:schemeClr val="tx1"/>
                </a:solidFill>
              </a:rPr>
              <a:t>Do I actively search for people to empower?</a:t>
            </a:r>
          </a:p>
          <a:p>
            <a:pPr marL="514350" indent="-514350">
              <a:buFont typeface="+mj-lt"/>
              <a:buAutoNum type="arabicPeriod"/>
            </a:pPr>
            <a:r>
              <a:rPr lang="en-US" sz="2800" dirty="0">
                <a:solidFill>
                  <a:schemeClr val="tx1"/>
                </a:solidFill>
              </a:rPr>
              <a:t>Would I be willing to raise others to the point that they leave us for a better position?</a:t>
            </a:r>
          </a:p>
          <a:p>
            <a:pPr marL="514350" indent="-514350">
              <a:buFont typeface="+mj-lt"/>
              <a:buAutoNum type="arabicPeriod"/>
            </a:pPr>
            <a:r>
              <a:rPr lang="en-US" sz="2800" dirty="0">
                <a:solidFill>
                  <a:schemeClr val="tx1"/>
                </a:solidFill>
              </a:rPr>
              <a:t>Am I willing to invest time to develop people who have leadership potential?</a:t>
            </a:r>
          </a:p>
          <a:p>
            <a:pPr marL="0" indent="0">
              <a:buNone/>
            </a:pPr>
            <a:endParaRPr lang="en-US" sz="2800" dirty="0"/>
          </a:p>
        </p:txBody>
      </p:sp>
      <p:sp>
        <p:nvSpPr>
          <p:cNvPr id="4" name="Date Placeholder 3">
            <a:extLst>
              <a:ext uri="{FF2B5EF4-FFF2-40B4-BE49-F238E27FC236}">
                <a16:creationId xmlns:a16="http://schemas.microsoft.com/office/drawing/2014/main" id="{5D95EFBB-6FAC-4AEE-8511-0FE611E24A02}"/>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49</a:t>
            </a:fld>
            <a:endParaRPr lang="en-US" dirty="0"/>
          </a:p>
        </p:txBody>
      </p:sp>
    </p:spTree>
    <p:extLst>
      <p:ext uri="{BB962C8B-B14F-4D97-AF65-F5344CB8AC3E}">
        <p14:creationId xmlns:p14="http://schemas.microsoft.com/office/powerpoint/2010/main" val="240240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AA57D-A451-4BDB-8352-50F5827D4242}"/>
              </a:ext>
            </a:extLst>
          </p:cNvPr>
          <p:cNvSpPr>
            <a:spLocks noGrp="1"/>
          </p:cNvSpPr>
          <p:nvPr>
            <p:ph type="title"/>
          </p:nvPr>
        </p:nvSpPr>
        <p:spPr/>
        <p:txBody>
          <a:bodyPr/>
          <a:lstStyle/>
          <a:p>
            <a:r>
              <a:rPr lang="en-US" dirty="0"/>
              <a:t>Being Prepared</a:t>
            </a:r>
          </a:p>
        </p:txBody>
      </p:sp>
      <p:sp>
        <p:nvSpPr>
          <p:cNvPr id="3" name="Content Placeholder 2">
            <a:extLst>
              <a:ext uri="{FF2B5EF4-FFF2-40B4-BE49-F238E27FC236}">
                <a16:creationId xmlns:a16="http://schemas.microsoft.com/office/drawing/2014/main" id="{E26CA3DA-A7F2-47FB-B80A-7346ABA124A3}"/>
              </a:ext>
            </a:extLst>
          </p:cNvPr>
          <p:cNvSpPr>
            <a:spLocks noGrp="1"/>
          </p:cNvSpPr>
          <p:nvPr>
            <p:ph idx="1"/>
          </p:nvPr>
        </p:nvSpPr>
        <p:spPr/>
        <p:txBody>
          <a:bodyPr>
            <a:normAutofit/>
          </a:bodyPr>
          <a:lstStyle/>
          <a:p>
            <a:pPr marL="0" indent="0">
              <a:buNone/>
            </a:pPr>
            <a:endParaRPr lang="en-US" sz="2400" dirty="0"/>
          </a:p>
          <a:p>
            <a:pPr marL="0" indent="0">
              <a:buNone/>
            </a:pPr>
            <a:endParaRPr lang="en-US" sz="2400" dirty="0"/>
          </a:p>
          <a:p>
            <a:pPr marL="0" indent="0">
              <a:buNone/>
            </a:pPr>
            <a:r>
              <a:rPr lang="en-US" sz="2800" dirty="0"/>
              <a:t>A January 2018 survey of 1,098 managers revealed just 14% believed their organization was “well prepared” for an unexpected change in their senior management.</a:t>
            </a:r>
          </a:p>
          <a:p>
            <a:pPr marL="0" indent="0">
              <a:buNone/>
            </a:pPr>
            <a:endParaRPr lang="en-US" sz="2800" dirty="0"/>
          </a:p>
          <a:p>
            <a:pPr marL="0" indent="0" algn="r">
              <a:buNone/>
            </a:pPr>
            <a:r>
              <a:rPr lang="en-US" sz="2800" i="1" dirty="0"/>
              <a:t>American Management Association</a:t>
            </a:r>
            <a:endParaRPr lang="en-US" sz="2800" dirty="0"/>
          </a:p>
        </p:txBody>
      </p:sp>
      <p:sp>
        <p:nvSpPr>
          <p:cNvPr id="4" name="Date Placeholder 3">
            <a:extLst>
              <a:ext uri="{FF2B5EF4-FFF2-40B4-BE49-F238E27FC236}">
                <a16:creationId xmlns:a16="http://schemas.microsoft.com/office/drawing/2014/main" id="{EC9E724A-CAFC-4E6B-8083-79AEA76F7438}"/>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D0919186-99AA-477A-B0B9-C536F832A86B}"/>
              </a:ext>
            </a:extLst>
          </p:cNvPr>
          <p:cNvSpPr>
            <a:spLocks noGrp="1"/>
          </p:cNvSpPr>
          <p:nvPr>
            <p:ph type="sldNum" sz="quarter" idx="12"/>
          </p:nvPr>
        </p:nvSpPr>
        <p:spPr/>
        <p:txBody>
          <a:bodyPr/>
          <a:lstStyle/>
          <a:p>
            <a:fld id="{DC9B146A-FD92-B942-A117-1CDF038C25F3}" type="slidenum">
              <a:rPr lang="en-US" smtClean="0"/>
              <a:t>5</a:t>
            </a:fld>
            <a:endParaRPr lang="en-US" dirty="0"/>
          </a:p>
        </p:txBody>
      </p:sp>
    </p:spTree>
    <p:extLst>
      <p:ext uri="{BB962C8B-B14F-4D97-AF65-F5344CB8AC3E}">
        <p14:creationId xmlns:p14="http://schemas.microsoft.com/office/powerpoint/2010/main" val="1453921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lstStyle/>
          <a:p>
            <a:r>
              <a:rPr lang="en-US" dirty="0"/>
              <a:t>More Questions for Reflection</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p:txBody>
          <a:bodyPr>
            <a:normAutofit fontScale="85000" lnSpcReduction="20000"/>
          </a:bodyPr>
          <a:lstStyle/>
          <a:p>
            <a:pPr marL="514350" indent="-514350">
              <a:buFont typeface="+mj-lt"/>
              <a:buAutoNum type="arabicPeriod" startAt="6"/>
            </a:pPr>
            <a:r>
              <a:rPr lang="en-US" sz="3300" dirty="0">
                <a:solidFill>
                  <a:schemeClr val="tx1"/>
                </a:solidFill>
              </a:rPr>
              <a:t>Would I be willing to let others get credit for what I taught them?</a:t>
            </a:r>
          </a:p>
          <a:p>
            <a:pPr marL="514350" indent="-514350">
              <a:buFont typeface="+mj-lt"/>
              <a:buAutoNum type="arabicPeriod" startAt="6"/>
            </a:pPr>
            <a:r>
              <a:rPr lang="en-US" sz="3300" dirty="0">
                <a:solidFill>
                  <a:schemeClr val="tx1"/>
                </a:solidFill>
              </a:rPr>
              <a:t>Do I allow others freedom of personality and process, or do I have to be in control?</a:t>
            </a:r>
          </a:p>
          <a:p>
            <a:pPr marL="514350" indent="-514350">
              <a:buFont typeface="+mj-lt"/>
              <a:buAutoNum type="arabicPeriod" startAt="6"/>
            </a:pPr>
            <a:r>
              <a:rPr lang="en-US" sz="3300" dirty="0">
                <a:solidFill>
                  <a:schemeClr val="tx1"/>
                </a:solidFill>
              </a:rPr>
              <a:t>Would I be willing to publicly give one of my staff the opportunity to represent us as a leader?</a:t>
            </a:r>
          </a:p>
          <a:p>
            <a:pPr marL="514350" indent="-514350">
              <a:buFont typeface="+mj-lt"/>
              <a:buAutoNum type="arabicPeriod" startAt="6"/>
            </a:pPr>
            <a:r>
              <a:rPr lang="en-US" sz="3300" dirty="0">
                <a:solidFill>
                  <a:schemeClr val="tx1"/>
                </a:solidFill>
              </a:rPr>
              <a:t>Would I be willing to let others work me out of a job?</a:t>
            </a:r>
          </a:p>
          <a:p>
            <a:pPr marL="514350" indent="-514350">
              <a:buFont typeface="+mj-lt"/>
              <a:buAutoNum type="arabicPeriod" startAt="6"/>
            </a:pPr>
            <a:r>
              <a:rPr lang="en-US" sz="3300" dirty="0">
                <a:solidFill>
                  <a:schemeClr val="tx1"/>
                </a:solidFill>
              </a:rPr>
              <a:t> Would I be willing to hand the leadership baton to the people I empower and truly “root” for them to succeed and surpass my contributions?</a:t>
            </a:r>
          </a:p>
          <a:p>
            <a:pPr marL="0" indent="0">
              <a:buNone/>
            </a:pPr>
            <a:endParaRPr lang="en-US" dirty="0"/>
          </a:p>
        </p:txBody>
      </p:sp>
      <p:sp>
        <p:nvSpPr>
          <p:cNvPr id="4" name="Date Placeholder 3">
            <a:extLst>
              <a:ext uri="{FF2B5EF4-FFF2-40B4-BE49-F238E27FC236}">
                <a16:creationId xmlns:a16="http://schemas.microsoft.com/office/drawing/2014/main" id="{5D95EFBB-6FAC-4AEE-8511-0FE611E24A02}"/>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50</a:t>
            </a:fld>
            <a:endParaRPr lang="en-US" dirty="0"/>
          </a:p>
        </p:txBody>
      </p:sp>
    </p:spTree>
    <p:extLst>
      <p:ext uri="{BB962C8B-B14F-4D97-AF65-F5344CB8AC3E}">
        <p14:creationId xmlns:p14="http://schemas.microsoft.com/office/powerpoint/2010/main" val="2973555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BE0B0C-4AEC-4E63-A49D-58B48F427395}"/>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
        <p:nvSpPr>
          <p:cNvPr id="2" name="Date Placeholder 1">
            <a:extLst>
              <a:ext uri="{FF2B5EF4-FFF2-40B4-BE49-F238E27FC236}">
                <a16:creationId xmlns:a16="http://schemas.microsoft.com/office/drawing/2014/main" id="{7AE9ECEC-9FC1-408C-8381-826207654BCF}"/>
              </a:ext>
            </a:extLst>
          </p:cNvPr>
          <p:cNvSpPr>
            <a:spLocks noGrp="1"/>
          </p:cNvSpPr>
          <p:nvPr>
            <p:ph type="dt" sz="half" idx="10"/>
          </p:nvPr>
        </p:nvSpPr>
        <p:spPr/>
        <p:txBody>
          <a:bodyPr/>
          <a:lstStyle/>
          <a:p>
            <a:r>
              <a:rPr lang="en-US" dirty="0"/>
              <a:t>www.nadtc.org</a:t>
            </a:r>
          </a:p>
        </p:txBody>
      </p:sp>
      <p:sp>
        <p:nvSpPr>
          <p:cNvPr id="3" name="Slide Number Placeholder 2">
            <a:extLst>
              <a:ext uri="{FF2B5EF4-FFF2-40B4-BE49-F238E27FC236}">
                <a16:creationId xmlns:a16="http://schemas.microsoft.com/office/drawing/2014/main" id="{D8DA454A-4D9F-44F9-9E91-E7F20BA5E85B}"/>
              </a:ext>
            </a:extLst>
          </p:cNvPr>
          <p:cNvSpPr>
            <a:spLocks noGrp="1"/>
          </p:cNvSpPr>
          <p:nvPr>
            <p:ph type="sldNum" sz="quarter" idx="12"/>
          </p:nvPr>
        </p:nvSpPr>
        <p:spPr/>
        <p:txBody>
          <a:bodyPr/>
          <a:lstStyle/>
          <a:p>
            <a:fld id="{DC9B146A-FD92-B942-A117-1CDF038C25F3}" type="slidenum">
              <a:rPr lang="en-US" smtClean="0"/>
              <a:t>51</a:t>
            </a:fld>
            <a:endParaRPr lang="en-US" dirty="0"/>
          </a:p>
        </p:txBody>
      </p:sp>
    </p:spTree>
    <p:extLst>
      <p:ext uri="{BB962C8B-B14F-4D97-AF65-F5344CB8AC3E}">
        <p14:creationId xmlns:p14="http://schemas.microsoft.com/office/powerpoint/2010/main" val="424341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a:xfrm>
            <a:off x="209550" y="152400"/>
            <a:ext cx="8680450" cy="1219200"/>
          </a:xfrm>
        </p:spPr>
        <p:txBody>
          <a:bodyPr anchor="ctr">
            <a:normAutofit/>
          </a:bodyPr>
          <a:lstStyle/>
          <a:p>
            <a:r>
              <a:rPr lang="en-US" dirty="0"/>
              <a:t>Coaching vs. Mentoring</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sz="half" idx="1"/>
          </p:nvPr>
        </p:nvSpPr>
        <p:spPr>
          <a:xfrm>
            <a:off x="267129" y="1465590"/>
            <a:ext cx="4350249" cy="4756150"/>
          </a:xfrm>
        </p:spPr>
        <p:txBody>
          <a:bodyPr>
            <a:normAutofit lnSpcReduction="10000"/>
          </a:bodyPr>
          <a:lstStyle/>
          <a:p>
            <a:pPr marL="0" indent="0">
              <a:lnSpc>
                <a:spcPct val="90000"/>
              </a:lnSpc>
              <a:buNone/>
            </a:pPr>
            <a:endParaRPr lang="en-US" sz="2000" b="1" dirty="0"/>
          </a:p>
          <a:p>
            <a:pPr marL="0" indent="0">
              <a:lnSpc>
                <a:spcPct val="90000"/>
              </a:lnSpc>
              <a:buNone/>
            </a:pPr>
            <a:r>
              <a:rPr lang="en-US" dirty="0"/>
              <a:t>Something managers must do for all staff; a required part of the job</a:t>
            </a:r>
          </a:p>
          <a:p>
            <a:pPr marL="0" indent="0">
              <a:lnSpc>
                <a:spcPct val="90000"/>
              </a:lnSpc>
              <a:buNone/>
            </a:pPr>
            <a:endParaRPr lang="en-US" sz="900" dirty="0"/>
          </a:p>
          <a:p>
            <a:pPr marL="0" indent="0">
              <a:lnSpc>
                <a:spcPct val="90000"/>
              </a:lnSpc>
              <a:buNone/>
            </a:pPr>
            <a:r>
              <a:rPr lang="en-US" dirty="0"/>
              <a:t>Takes place within the confines of the formal manager/employee relationship</a:t>
            </a:r>
          </a:p>
          <a:p>
            <a:pPr marL="0" indent="0">
              <a:lnSpc>
                <a:spcPct val="90000"/>
              </a:lnSpc>
              <a:buNone/>
            </a:pPr>
            <a:endParaRPr lang="en-US" sz="900" dirty="0"/>
          </a:p>
          <a:p>
            <a:pPr marL="0" indent="0">
              <a:lnSpc>
                <a:spcPct val="90000"/>
              </a:lnSpc>
              <a:buNone/>
            </a:pPr>
            <a:r>
              <a:rPr lang="en-US" dirty="0"/>
              <a:t>Is job &amp; performance focused – centered on the individual within their current job</a:t>
            </a:r>
          </a:p>
          <a:p>
            <a:pPr marL="0" indent="0">
              <a:lnSpc>
                <a:spcPct val="90000"/>
              </a:lnSpc>
              <a:buNone/>
            </a:pPr>
            <a:endParaRPr lang="en-US" sz="2000" dirty="0"/>
          </a:p>
        </p:txBody>
      </p:sp>
      <p:pic>
        <p:nvPicPr>
          <p:cNvPr id="7" name="Picture 6" descr="A picture containing food&#10;&#10;Description automatically generated">
            <a:extLst>
              <a:ext uri="{FF2B5EF4-FFF2-40B4-BE49-F238E27FC236}">
                <a16:creationId xmlns:a16="http://schemas.microsoft.com/office/drawing/2014/main" id="{3AB55415-D29C-4637-8BCE-FD23EF38E914}"/>
              </a:ext>
            </a:extLst>
          </p:cNvPr>
          <p:cNvPicPr>
            <a:picLocks noChangeAspect="1"/>
          </p:cNvPicPr>
          <p:nvPr/>
        </p:nvPicPr>
        <p:blipFill>
          <a:blip r:embed="rId2"/>
          <a:stretch>
            <a:fillRect/>
          </a:stretch>
        </p:blipFill>
        <p:spPr>
          <a:xfrm>
            <a:off x="4648200" y="2519429"/>
            <a:ext cx="4038600" cy="2648472"/>
          </a:xfrm>
          <a:prstGeom prst="rect">
            <a:avLst/>
          </a:prstGeom>
          <a:noFill/>
        </p:spPr>
      </p:pic>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DC9B146A-FD92-B942-A117-1CDF038C25F3}" type="slidenum">
              <a:rPr lang="en-US" smtClean="0"/>
              <a:pPr>
                <a:spcAft>
                  <a:spcPts val="600"/>
                </a:spcAft>
              </a:pPr>
              <a:t>52</a:t>
            </a:fld>
            <a:endParaRPr lang="en-US" dirty="0"/>
          </a:p>
        </p:txBody>
      </p:sp>
    </p:spTree>
    <p:extLst>
      <p:ext uri="{BB962C8B-B14F-4D97-AF65-F5344CB8AC3E}">
        <p14:creationId xmlns:p14="http://schemas.microsoft.com/office/powerpoint/2010/main" val="27833493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lstStyle/>
          <a:p>
            <a:r>
              <a:rPr lang="en-US" dirty="0"/>
              <a:t>Coaching</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p:txBody>
          <a:bodyPr/>
          <a:lstStyle/>
          <a:p>
            <a:pPr lvl="1"/>
            <a:r>
              <a:rPr lang="en-US" sz="3200" dirty="0"/>
              <a:t>Arises out of the need to ensure that the employee can perform the tasks required of the job to the best of his/her ability</a:t>
            </a:r>
          </a:p>
          <a:p>
            <a:pPr marL="457200" lvl="1" indent="0">
              <a:buNone/>
            </a:pPr>
            <a:endParaRPr lang="en-US" sz="1050" dirty="0"/>
          </a:p>
          <a:p>
            <a:pPr lvl="1"/>
            <a:r>
              <a:rPr lang="en-US" sz="3200" dirty="0"/>
              <a:t>Relationship is initiated by manager</a:t>
            </a:r>
          </a:p>
          <a:p>
            <a:endParaRPr lang="en-US" dirty="0"/>
          </a:p>
        </p:txBody>
      </p:sp>
      <p:sp>
        <p:nvSpPr>
          <p:cNvPr id="4" name="Date Placeholder 3">
            <a:extLst>
              <a:ext uri="{FF2B5EF4-FFF2-40B4-BE49-F238E27FC236}">
                <a16:creationId xmlns:a16="http://schemas.microsoft.com/office/drawing/2014/main" id="{5D95EFBB-6FAC-4AEE-8511-0FE611E24A02}"/>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53</a:t>
            </a:fld>
            <a:endParaRPr lang="en-US" dirty="0"/>
          </a:p>
        </p:txBody>
      </p:sp>
      <p:pic>
        <p:nvPicPr>
          <p:cNvPr id="7" name="Picture 6" descr="A picture containing game, drawing, mirror, brush&#10;&#10;Description automatically generated">
            <a:extLst>
              <a:ext uri="{FF2B5EF4-FFF2-40B4-BE49-F238E27FC236}">
                <a16:creationId xmlns:a16="http://schemas.microsoft.com/office/drawing/2014/main" id="{C5C2346E-DA24-4B40-BDA6-94BF75463ED3}"/>
              </a:ext>
            </a:extLst>
          </p:cNvPr>
          <p:cNvPicPr>
            <a:picLocks noChangeAspect="1"/>
          </p:cNvPicPr>
          <p:nvPr/>
        </p:nvPicPr>
        <p:blipFill>
          <a:blip r:embed="rId2"/>
          <a:stretch>
            <a:fillRect/>
          </a:stretch>
        </p:blipFill>
        <p:spPr>
          <a:xfrm>
            <a:off x="2279391" y="4059393"/>
            <a:ext cx="4585218" cy="2066770"/>
          </a:xfrm>
          <a:prstGeom prst="rect">
            <a:avLst/>
          </a:prstGeom>
        </p:spPr>
      </p:pic>
    </p:spTree>
    <p:extLst>
      <p:ext uri="{BB962C8B-B14F-4D97-AF65-F5344CB8AC3E}">
        <p14:creationId xmlns:p14="http://schemas.microsoft.com/office/powerpoint/2010/main" val="2185818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lstStyle/>
          <a:p>
            <a:r>
              <a:rPr lang="en-US" dirty="0"/>
              <a:t>Good Managers</a:t>
            </a:r>
          </a:p>
        </p:txBody>
      </p:sp>
      <p:pic>
        <p:nvPicPr>
          <p:cNvPr id="7" name="Picture 6" descr="A picture containing drawing&#10;&#10;Description automatically generated">
            <a:extLst>
              <a:ext uri="{FF2B5EF4-FFF2-40B4-BE49-F238E27FC236}">
                <a16:creationId xmlns:a16="http://schemas.microsoft.com/office/drawing/2014/main" id="{F01022C0-1791-4751-80BD-B8EDF9AAE967}"/>
              </a:ext>
            </a:extLst>
          </p:cNvPr>
          <p:cNvPicPr>
            <a:picLocks noChangeAspect="1"/>
          </p:cNvPicPr>
          <p:nvPr/>
        </p:nvPicPr>
        <p:blipFill>
          <a:blip r:embed="rId2">
            <a:alphaModFix amt="20000"/>
          </a:blip>
          <a:stretch>
            <a:fillRect/>
          </a:stretch>
        </p:blipFill>
        <p:spPr>
          <a:xfrm>
            <a:off x="1070230" y="1297971"/>
            <a:ext cx="7405950" cy="4147332"/>
          </a:xfrm>
          <a:prstGeom prst="rect">
            <a:avLst/>
          </a:prstGeom>
        </p:spPr>
      </p:pic>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Rather than feeling threatened by rising stars in their organizations, good managers take the time to mentor others, secure in the knowledge that the employees’ successes will reflect favorably on the employer.</a:t>
            </a:r>
          </a:p>
          <a:p>
            <a:pPr marL="0" indent="0">
              <a:buNone/>
            </a:pPr>
            <a:endParaRPr lang="en-US" dirty="0"/>
          </a:p>
        </p:txBody>
      </p:sp>
      <p:sp>
        <p:nvSpPr>
          <p:cNvPr id="4" name="Date Placeholder 3">
            <a:extLst>
              <a:ext uri="{FF2B5EF4-FFF2-40B4-BE49-F238E27FC236}">
                <a16:creationId xmlns:a16="http://schemas.microsoft.com/office/drawing/2014/main" id="{5D95EFBB-6FAC-4AEE-8511-0FE611E24A02}"/>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54</a:t>
            </a:fld>
            <a:endParaRPr lang="en-US" dirty="0"/>
          </a:p>
        </p:txBody>
      </p:sp>
    </p:spTree>
    <p:extLst>
      <p:ext uri="{BB962C8B-B14F-4D97-AF65-F5344CB8AC3E}">
        <p14:creationId xmlns:p14="http://schemas.microsoft.com/office/powerpoint/2010/main" val="2871845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Implement a Mentoring Program</a:t>
            </a:r>
          </a:p>
        </p:txBody>
      </p:sp>
      <p:pic>
        <p:nvPicPr>
          <p:cNvPr id="7" name="Picture 6" descr="A picture containing object, clock&#10;&#10;Description automatically generated">
            <a:extLst>
              <a:ext uri="{FF2B5EF4-FFF2-40B4-BE49-F238E27FC236}">
                <a16:creationId xmlns:a16="http://schemas.microsoft.com/office/drawing/2014/main" id="{A2E38912-AFF5-4E2C-AFED-405EEF9D5436}"/>
              </a:ext>
            </a:extLst>
          </p:cNvPr>
          <p:cNvPicPr>
            <a:picLocks noChangeAspect="1"/>
          </p:cNvPicPr>
          <p:nvPr/>
        </p:nvPicPr>
        <p:blipFill>
          <a:blip r:embed="rId3">
            <a:alphaModFix amt="20000"/>
          </a:blip>
          <a:stretch>
            <a:fillRect/>
          </a:stretch>
        </p:blipFill>
        <p:spPr>
          <a:xfrm>
            <a:off x="-9514" y="1371600"/>
            <a:ext cx="9118577" cy="5486399"/>
          </a:xfrm>
          <a:prstGeom prst="rect">
            <a:avLst/>
          </a:prstGeom>
        </p:spPr>
      </p:pic>
      <p:sp>
        <p:nvSpPr>
          <p:cNvPr id="3" name="Text Placeholder 2"/>
          <p:cNvSpPr>
            <a:spLocks noGrp="1"/>
          </p:cNvSpPr>
          <p:nvPr>
            <p:ph type="body" idx="1"/>
          </p:nvPr>
        </p:nvSpPr>
        <p:spPr/>
        <p:txBody>
          <a:bodyPr>
            <a:normAutofit/>
          </a:bodyPr>
          <a:lstStyle/>
          <a:p>
            <a:r>
              <a:rPr lang="en-US" sz="2800" dirty="0"/>
              <a:t>To communicate the values, vision &amp; mission of the organization</a:t>
            </a:r>
          </a:p>
          <a:p>
            <a:pPr marL="0" indent="0">
              <a:buNone/>
            </a:pPr>
            <a:endParaRPr lang="en-US" sz="800" dirty="0"/>
          </a:p>
          <a:p>
            <a:r>
              <a:rPr lang="en-US" sz="2800" dirty="0"/>
              <a:t>As part of the on-boarding process, to help new staff settle successfully into the organization</a:t>
            </a:r>
          </a:p>
          <a:p>
            <a:pPr marL="0" indent="0">
              <a:buNone/>
            </a:pPr>
            <a:endParaRPr lang="en-US" sz="800" dirty="0"/>
          </a:p>
          <a:p>
            <a:r>
              <a:rPr lang="en-US" sz="2800" dirty="0"/>
              <a:t>To enable experience staff to pass their expertise on to others who need to acquire specific skills</a:t>
            </a:r>
          </a:p>
          <a:p>
            <a:endParaRPr lang="en-US" b="1" dirty="0"/>
          </a:p>
        </p:txBody>
      </p:sp>
      <p:sp>
        <p:nvSpPr>
          <p:cNvPr id="5" name="Slide Number Placeholder 4"/>
          <p:cNvSpPr>
            <a:spLocks noGrp="1"/>
          </p:cNvSpPr>
          <p:nvPr>
            <p:ph type="sldNum" sz="quarter" idx="11"/>
          </p:nvPr>
        </p:nvSpPr>
        <p:spPr>
          <a:xfrm>
            <a:off x="8686800" y="5740400"/>
            <a:ext cx="3810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64ADFD-490E-475B-8423-61D459E0CD7C}" type="slidenum">
              <a:rPr lang="en-US" smtClean="0"/>
              <a:pPr/>
              <a:t>55</a:t>
            </a:fld>
            <a:endParaRPr lang="en-US" dirty="0"/>
          </a:p>
        </p:txBody>
      </p:sp>
    </p:spTree>
    <p:custDataLst>
      <p:tags r:id="rId1"/>
    </p:custDataLst>
    <p:extLst>
      <p:ext uri="{BB962C8B-B14F-4D97-AF65-F5344CB8AC3E}">
        <p14:creationId xmlns:p14="http://schemas.microsoft.com/office/powerpoint/2010/main" val="10773639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Implement a Mentoring Program</a:t>
            </a:r>
          </a:p>
        </p:txBody>
      </p:sp>
      <p:sp>
        <p:nvSpPr>
          <p:cNvPr id="3" name="Text Placeholder 2"/>
          <p:cNvSpPr>
            <a:spLocks noGrp="1"/>
          </p:cNvSpPr>
          <p:nvPr>
            <p:ph type="body" idx="1"/>
          </p:nvPr>
        </p:nvSpPr>
        <p:spPr>
          <a:xfrm>
            <a:off x="356170" y="1557819"/>
            <a:ext cx="8330629" cy="4800600"/>
          </a:xfrm>
        </p:spPr>
        <p:txBody>
          <a:bodyPr>
            <a:noAutofit/>
          </a:bodyPr>
          <a:lstStyle/>
          <a:p>
            <a:r>
              <a:rPr lang="en-US" sz="2800" dirty="0"/>
              <a:t>Assists in modeling desired behaviors and cultivating the right attitudes</a:t>
            </a:r>
          </a:p>
          <a:p>
            <a:pPr marL="0" indent="0">
              <a:buNone/>
            </a:pPr>
            <a:endParaRPr lang="en-US" sz="800" dirty="0"/>
          </a:p>
          <a:p>
            <a:r>
              <a:rPr lang="en-US" sz="2800" dirty="0"/>
              <a:t>Develops competencies &amp; priorities in customer service</a:t>
            </a:r>
          </a:p>
          <a:p>
            <a:pPr marL="0" indent="0">
              <a:buNone/>
            </a:pPr>
            <a:endParaRPr lang="en-US" sz="800" dirty="0"/>
          </a:p>
          <a:p>
            <a:r>
              <a:rPr lang="en-US" sz="2800" dirty="0"/>
              <a:t>Promotes an encouraging environment through:</a:t>
            </a:r>
          </a:p>
          <a:p>
            <a:pPr lvl="1"/>
            <a:r>
              <a:rPr lang="en-US" dirty="0"/>
              <a:t>Ongoing interactions</a:t>
            </a:r>
          </a:p>
          <a:p>
            <a:pPr lvl="1"/>
            <a:r>
              <a:rPr lang="en-US" dirty="0"/>
              <a:t>Coaching</a:t>
            </a:r>
          </a:p>
          <a:p>
            <a:pPr lvl="1"/>
            <a:r>
              <a:rPr lang="en-US" dirty="0"/>
              <a:t>Teaching</a:t>
            </a:r>
          </a:p>
          <a:p>
            <a:pPr lvl="1"/>
            <a:r>
              <a:rPr lang="en-US" dirty="0"/>
              <a:t>Role modeling</a:t>
            </a:r>
          </a:p>
        </p:txBody>
      </p:sp>
      <p:sp>
        <p:nvSpPr>
          <p:cNvPr id="5" name="Slide Number Placeholder 4"/>
          <p:cNvSpPr>
            <a:spLocks noGrp="1"/>
          </p:cNvSpPr>
          <p:nvPr>
            <p:ph type="sldNum" sz="quarter" idx="11"/>
          </p:nvPr>
        </p:nvSpPr>
        <p:spPr>
          <a:xfrm>
            <a:off x="8686800" y="5740400"/>
            <a:ext cx="3810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64ADFD-490E-475B-8423-61D459E0CD7C}" type="slidenum">
              <a:rPr lang="en-US" smtClean="0"/>
              <a:pPr/>
              <a:t>56</a:t>
            </a:fld>
            <a:endParaRPr lang="en-US" dirty="0"/>
          </a:p>
        </p:txBody>
      </p:sp>
    </p:spTree>
    <p:custDataLst>
      <p:tags r:id="rId1"/>
    </p:custDataLst>
    <p:extLst>
      <p:ext uri="{BB962C8B-B14F-4D97-AF65-F5344CB8AC3E}">
        <p14:creationId xmlns:p14="http://schemas.microsoft.com/office/powerpoint/2010/main" val="3994514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Implement a Mentoring Program</a:t>
            </a:r>
          </a:p>
        </p:txBody>
      </p:sp>
      <p:sp>
        <p:nvSpPr>
          <p:cNvPr id="3" name="Text Placeholder 2"/>
          <p:cNvSpPr>
            <a:spLocks noGrp="1"/>
          </p:cNvSpPr>
          <p:nvPr>
            <p:ph type="body" idx="1"/>
          </p:nvPr>
        </p:nvSpPr>
        <p:spPr>
          <a:xfrm>
            <a:off x="366445" y="1797121"/>
            <a:ext cx="7467600" cy="3810000"/>
          </a:xfrm>
        </p:spPr>
        <p:txBody>
          <a:bodyPr/>
          <a:lstStyle/>
          <a:p>
            <a:r>
              <a:rPr lang="en-US" sz="2800" dirty="0"/>
              <a:t>Tangible way to show employees that they are valued</a:t>
            </a:r>
          </a:p>
          <a:p>
            <a:pPr marL="0" indent="0">
              <a:buNone/>
            </a:pPr>
            <a:endParaRPr lang="en-US" sz="2800" dirty="0"/>
          </a:p>
          <a:p>
            <a:r>
              <a:rPr lang="en-US" sz="2800" dirty="0"/>
              <a:t>To help prepare high potential employees for future growth or managerial positions</a:t>
            </a:r>
          </a:p>
          <a:p>
            <a:pPr marL="0" indent="0">
              <a:buNone/>
            </a:pPr>
            <a:endParaRPr lang="en-US" b="1" dirty="0"/>
          </a:p>
          <a:p>
            <a:pPr marL="0" indent="0">
              <a:buNone/>
            </a:pPr>
            <a:endParaRPr lang="en-US" b="1" dirty="0"/>
          </a:p>
        </p:txBody>
      </p:sp>
      <p:sp>
        <p:nvSpPr>
          <p:cNvPr id="5" name="Slide Number Placeholder 4"/>
          <p:cNvSpPr>
            <a:spLocks noGrp="1"/>
          </p:cNvSpPr>
          <p:nvPr>
            <p:ph type="sldNum" sz="quarter" idx="11"/>
          </p:nvPr>
        </p:nvSpPr>
        <p:spPr>
          <a:xfrm>
            <a:off x="8686800" y="5740400"/>
            <a:ext cx="3810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64ADFD-490E-475B-8423-61D459E0CD7C}" type="slidenum">
              <a:rPr lang="en-US" smtClean="0"/>
              <a:pPr/>
              <a:t>57</a:t>
            </a:fld>
            <a:endParaRPr lang="en-US" dirty="0"/>
          </a:p>
        </p:txBody>
      </p:sp>
      <p:pic>
        <p:nvPicPr>
          <p:cNvPr id="7" name="Picture 6" descr="A picture containing food, game&#10;&#10;Description automatically generated">
            <a:extLst>
              <a:ext uri="{FF2B5EF4-FFF2-40B4-BE49-F238E27FC236}">
                <a16:creationId xmlns:a16="http://schemas.microsoft.com/office/drawing/2014/main" id="{9806AEB2-8CE7-4B4F-9C11-AB42ECE3FC71}"/>
              </a:ext>
            </a:extLst>
          </p:cNvPr>
          <p:cNvPicPr>
            <a:picLocks noChangeAspect="1"/>
          </p:cNvPicPr>
          <p:nvPr/>
        </p:nvPicPr>
        <p:blipFill>
          <a:blip r:embed="rId3"/>
          <a:stretch>
            <a:fillRect/>
          </a:stretch>
        </p:blipFill>
        <p:spPr>
          <a:xfrm>
            <a:off x="3500437" y="4186237"/>
            <a:ext cx="2143125" cy="2143125"/>
          </a:xfrm>
          <a:prstGeom prst="rect">
            <a:avLst/>
          </a:prstGeom>
        </p:spPr>
      </p:pic>
    </p:spTree>
    <p:custDataLst>
      <p:tags r:id="rId1"/>
    </p:custDataLst>
    <p:extLst>
      <p:ext uri="{BB962C8B-B14F-4D97-AF65-F5344CB8AC3E}">
        <p14:creationId xmlns:p14="http://schemas.microsoft.com/office/powerpoint/2010/main" val="25547805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Role Models &amp; Mentors</a:t>
            </a:r>
          </a:p>
        </p:txBody>
      </p:sp>
      <p:sp>
        <p:nvSpPr>
          <p:cNvPr id="3" name="Text Placeholder 2"/>
          <p:cNvSpPr>
            <a:spLocks noGrp="1"/>
          </p:cNvSpPr>
          <p:nvPr>
            <p:ph type="body" idx="1"/>
          </p:nvPr>
        </p:nvSpPr>
        <p:spPr>
          <a:xfrm>
            <a:off x="643847" y="1562100"/>
            <a:ext cx="7467600" cy="4800600"/>
          </a:xfrm>
          <a:solidFill>
            <a:schemeClr val="bg2"/>
          </a:solidFill>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buNone/>
            </a:pPr>
            <a:r>
              <a:rPr lang="en-US" i="1" dirty="0"/>
              <a:t>“As much as I admire great figures in history like Winston Churchill, Martin Luther King, Mother Teresa, and Gandhi, it’s hard to sell them to your people as role models, since none of your people believe they’re ever going to become the next Churchill, Gandhi, Dr. King or Mother Theresa.  </a:t>
            </a:r>
          </a:p>
          <a:p>
            <a:pPr marL="0" indent="0">
              <a:buNone/>
            </a:pPr>
            <a:endParaRPr lang="en-US" sz="1000" i="1" dirty="0"/>
          </a:p>
          <a:p>
            <a:pPr marL="0" indent="0">
              <a:buNone/>
            </a:pPr>
            <a:r>
              <a:rPr lang="en-US" i="1" dirty="0"/>
              <a:t>The best role models are people who are accessible and will always lead you in the right direction.”</a:t>
            </a:r>
          </a:p>
          <a:p>
            <a:pPr marL="0" indent="0" algn="r">
              <a:buNone/>
            </a:pPr>
            <a:r>
              <a:rPr lang="en-US" sz="2400" i="1" dirty="0"/>
              <a:t>Warren Greshes, </a:t>
            </a:r>
            <a:r>
              <a:rPr lang="en-US" sz="2400" i="1" u="sng" dirty="0"/>
              <a:t>The Best Damn Management Book Ever:  9 Keys to Creating Self-Motivated High Achievers</a:t>
            </a:r>
            <a:endParaRPr lang="en-US" sz="2400" i="1" dirty="0"/>
          </a:p>
        </p:txBody>
      </p:sp>
      <p:sp>
        <p:nvSpPr>
          <p:cNvPr id="5" name="Slide Number Placeholder 4"/>
          <p:cNvSpPr>
            <a:spLocks noGrp="1"/>
          </p:cNvSpPr>
          <p:nvPr>
            <p:ph type="sldNum" sz="quarter" idx="11"/>
          </p:nvPr>
        </p:nvSpPr>
        <p:spPr>
          <a:xfrm>
            <a:off x="8686800" y="5740400"/>
            <a:ext cx="3810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64ADFD-490E-475B-8423-61D459E0CD7C}" type="slidenum">
              <a:rPr lang="en-US" smtClean="0"/>
              <a:pPr/>
              <a:t>58</a:t>
            </a:fld>
            <a:endParaRPr lang="en-US" dirty="0"/>
          </a:p>
        </p:txBody>
      </p:sp>
    </p:spTree>
    <p:custDataLst>
      <p:tags r:id="rId1"/>
    </p:custDataLst>
    <p:extLst>
      <p:ext uri="{BB962C8B-B14F-4D97-AF65-F5344CB8AC3E}">
        <p14:creationId xmlns:p14="http://schemas.microsoft.com/office/powerpoint/2010/main" val="2297785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A60-F906-417C-BB42-2E8436BC2321}"/>
              </a:ext>
            </a:extLst>
          </p:cNvPr>
          <p:cNvSpPr>
            <a:spLocks noGrp="1"/>
          </p:cNvSpPr>
          <p:nvPr>
            <p:ph type="title"/>
          </p:nvPr>
        </p:nvSpPr>
        <p:spPr/>
        <p:txBody>
          <a:bodyPr/>
          <a:lstStyle/>
          <a:p>
            <a:r>
              <a:rPr lang="en-US" dirty="0"/>
              <a:t>Finding Your Own Mentors</a:t>
            </a:r>
          </a:p>
        </p:txBody>
      </p:sp>
      <p:sp>
        <p:nvSpPr>
          <p:cNvPr id="3" name="Content Placeholder 2">
            <a:extLst>
              <a:ext uri="{FF2B5EF4-FFF2-40B4-BE49-F238E27FC236}">
                <a16:creationId xmlns:a16="http://schemas.microsoft.com/office/drawing/2014/main" id="{9657237C-87B0-495A-A330-73A817449AE8}"/>
              </a:ext>
            </a:extLst>
          </p:cNvPr>
          <p:cNvSpPr>
            <a:spLocks noGrp="1"/>
          </p:cNvSpPr>
          <p:nvPr>
            <p:ph idx="1"/>
          </p:nvPr>
        </p:nvSpPr>
        <p:spPr/>
        <p:txBody>
          <a:bodyPr>
            <a:normAutofit fontScale="92500" lnSpcReduction="10000"/>
          </a:bodyPr>
          <a:lstStyle/>
          <a:p>
            <a:pPr marL="0" indent="0">
              <a:buNone/>
            </a:pPr>
            <a:r>
              <a:rPr lang="en-US" b="1" dirty="0"/>
              <a:t>What you need is a “Kitchen Cabinet” </a:t>
            </a:r>
            <a:r>
              <a:rPr lang="en-US" sz="2400" b="1" i="1" dirty="0"/>
              <a:t>(phrase courtesy of Bob Prince, former GM of Massachusetts Bay Transportation Authority, Boston, MA) </a:t>
            </a:r>
            <a:r>
              <a:rPr lang="en-US" b="1" i="1" dirty="0"/>
              <a:t>– a group of people you consult regularly to get advice and feedback</a:t>
            </a:r>
            <a:endParaRPr lang="en-US" b="1" dirty="0"/>
          </a:p>
          <a:p>
            <a:pPr marL="0" indent="0">
              <a:buNone/>
            </a:pPr>
            <a:endParaRPr lang="en-US" b="1" dirty="0"/>
          </a:p>
          <a:p>
            <a:pPr marL="0" indent="0">
              <a:buNone/>
            </a:pPr>
            <a:r>
              <a:rPr lang="en-US" b="1" dirty="0"/>
              <a:t>Forming a Kitchen Cabinet</a:t>
            </a:r>
          </a:p>
          <a:p>
            <a:pPr lvl="1"/>
            <a:r>
              <a:rPr lang="en-US" sz="3000" dirty="0"/>
              <a:t>Many people assume mentors are only for those starting out in their careers.</a:t>
            </a:r>
          </a:p>
          <a:p>
            <a:pPr marL="0" indent="0">
              <a:buNone/>
            </a:pPr>
            <a:endParaRPr lang="en-US" sz="3000" dirty="0"/>
          </a:p>
          <a:p>
            <a:pPr lvl="1"/>
            <a:r>
              <a:rPr lang="en-US" sz="3000" dirty="0"/>
              <a:t>Are you secure enough to ask for help?</a:t>
            </a:r>
          </a:p>
          <a:p>
            <a:pPr marL="0" indent="0">
              <a:buNone/>
            </a:pPr>
            <a:endParaRPr lang="en-US" dirty="0"/>
          </a:p>
        </p:txBody>
      </p:sp>
      <p:sp>
        <p:nvSpPr>
          <p:cNvPr id="5" name="Slide Number Placeholder 4">
            <a:extLst>
              <a:ext uri="{FF2B5EF4-FFF2-40B4-BE49-F238E27FC236}">
                <a16:creationId xmlns:a16="http://schemas.microsoft.com/office/drawing/2014/main" id="{CA84DA0B-6326-4AA7-84BB-ACDFE6353D0E}"/>
              </a:ext>
            </a:extLst>
          </p:cNvPr>
          <p:cNvSpPr>
            <a:spLocks noGrp="1"/>
          </p:cNvSpPr>
          <p:nvPr>
            <p:ph type="sldNum" sz="quarter" idx="12"/>
          </p:nvPr>
        </p:nvSpPr>
        <p:spPr/>
        <p:txBody>
          <a:bodyPr/>
          <a:lstStyle/>
          <a:p>
            <a:fld id="{DC9B146A-FD92-B942-A117-1CDF038C25F3}" type="slidenum">
              <a:rPr lang="en-US" smtClean="0"/>
              <a:t>59</a:t>
            </a:fld>
            <a:endParaRPr lang="en-US" dirty="0"/>
          </a:p>
        </p:txBody>
      </p:sp>
    </p:spTree>
    <p:extLst>
      <p:ext uri="{BB962C8B-B14F-4D97-AF65-F5344CB8AC3E}">
        <p14:creationId xmlns:p14="http://schemas.microsoft.com/office/powerpoint/2010/main" val="192008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C873C2-FF1A-4F75-BD5D-31228D805670}"/>
              </a:ext>
            </a:extLst>
          </p:cNvPr>
          <p:cNvPicPr>
            <a:picLocks/>
          </p:cNvPicPr>
          <p:nvPr>
            <p:custDataLst>
              <p:tags r:id="rId1"/>
            </p:custDataLst>
          </p:nvPr>
        </p:nvPicPr>
        <p:blipFill>
          <a:blip r:embed="rId4"/>
          <a:stretch>
            <a:fillRect/>
          </a:stretch>
        </p:blipFill>
        <p:spPr>
          <a:xfrm>
            <a:off x="254000" y="254000"/>
            <a:ext cx="8636000" cy="6350000"/>
          </a:xfrm>
          <a:prstGeom prst="rect">
            <a:avLst/>
          </a:prstGeom>
        </p:spPr>
      </p:pic>
      <p:sp>
        <p:nvSpPr>
          <p:cNvPr id="2" name="Date Placeholder 1">
            <a:extLst>
              <a:ext uri="{FF2B5EF4-FFF2-40B4-BE49-F238E27FC236}">
                <a16:creationId xmlns:a16="http://schemas.microsoft.com/office/drawing/2014/main" id="{F29EB523-BD8C-4F9B-A3DC-D2403FF43358}"/>
              </a:ext>
            </a:extLst>
          </p:cNvPr>
          <p:cNvSpPr>
            <a:spLocks noGrp="1"/>
          </p:cNvSpPr>
          <p:nvPr>
            <p:ph type="dt" sz="half" idx="10"/>
          </p:nvPr>
        </p:nvSpPr>
        <p:spPr/>
        <p:txBody>
          <a:bodyPr/>
          <a:lstStyle/>
          <a:p>
            <a:r>
              <a:rPr lang="en-US" dirty="0"/>
              <a:t>www.nadtc.org</a:t>
            </a:r>
          </a:p>
        </p:txBody>
      </p:sp>
      <p:sp>
        <p:nvSpPr>
          <p:cNvPr id="3" name="Slide Number Placeholder 2">
            <a:extLst>
              <a:ext uri="{FF2B5EF4-FFF2-40B4-BE49-F238E27FC236}">
                <a16:creationId xmlns:a16="http://schemas.microsoft.com/office/drawing/2014/main" id="{4E1B6875-61C3-42AE-96A3-0B9B27F41710}"/>
              </a:ext>
            </a:extLst>
          </p:cNvPr>
          <p:cNvSpPr>
            <a:spLocks noGrp="1"/>
          </p:cNvSpPr>
          <p:nvPr>
            <p:ph type="sldNum" sz="quarter" idx="12"/>
          </p:nvPr>
        </p:nvSpPr>
        <p:spPr/>
        <p:txBody>
          <a:bodyPr/>
          <a:lstStyle/>
          <a:p>
            <a:fld id="{DC9B146A-FD92-B942-A117-1CDF038C25F3}" type="slidenum">
              <a:rPr lang="en-US" smtClean="0"/>
              <a:t>6</a:t>
            </a:fld>
            <a:endParaRPr lang="en-US" dirty="0"/>
          </a:p>
        </p:txBody>
      </p:sp>
    </p:spTree>
    <p:extLst>
      <p:ext uri="{BB962C8B-B14F-4D97-AF65-F5344CB8AC3E}">
        <p14:creationId xmlns:p14="http://schemas.microsoft.com/office/powerpoint/2010/main" val="184410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Kitchen Cabinet</a:t>
            </a:r>
          </a:p>
        </p:txBody>
      </p:sp>
      <p:sp>
        <p:nvSpPr>
          <p:cNvPr id="3" name="Text Placeholder 2"/>
          <p:cNvSpPr>
            <a:spLocks noGrp="1"/>
          </p:cNvSpPr>
          <p:nvPr>
            <p:ph type="body" idx="1"/>
          </p:nvPr>
        </p:nvSpPr>
        <p:spPr/>
        <p:txBody>
          <a:bodyPr>
            <a:normAutofit fontScale="92500" lnSpcReduction="20000"/>
          </a:bodyPr>
          <a:lstStyle/>
          <a:p>
            <a:pPr marL="0" indent="0">
              <a:buNone/>
            </a:pPr>
            <a:r>
              <a:rPr lang="en-US" b="1" dirty="0"/>
              <a:t>The people you choose should have different contributions to make to your thinking process.</a:t>
            </a:r>
          </a:p>
          <a:p>
            <a:r>
              <a:rPr lang="en-US" sz="3000" dirty="0"/>
              <a:t>Fellow transit manager</a:t>
            </a:r>
          </a:p>
          <a:p>
            <a:r>
              <a:rPr lang="en-US" sz="3000" dirty="0"/>
              <a:t>Community professional</a:t>
            </a:r>
          </a:p>
          <a:p>
            <a:r>
              <a:rPr lang="en-US" sz="3000" dirty="0"/>
              <a:t>Consultant with expertise in your specialty</a:t>
            </a:r>
          </a:p>
          <a:p>
            <a:r>
              <a:rPr lang="en-US" sz="3000" dirty="0"/>
              <a:t>Financial expert</a:t>
            </a:r>
          </a:p>
          <a:p>
            <a:r>
              <a:rPr lang="en-US" sz="3000" dirty="0"/>
              <a:t>Communications specialist</a:t>
            </a:r>
          </a:p>
          <a:p>
            <a:r>
              <a:rPr lang="en-US" sz="3000" dirty="0"/>
              <a:t>Legal expert</a:t>
            </a:r>
          </a:p>
          <a:p>
            <a:r>
              <a:rPr lang="en-US" sz="3000" dirty="0"/>
              <a:t>Positive role model</a:t>
            </a:r>
          </a:p>
          <a:p>
            <a:r>
              <a:rPr lang="en-US" sz="3000" dirty="0"/>
              <a:t>Other</a:t>
            </a:r>
          </a:p>
          <a:p>
            <a:endParaRPr lang="en-US" b="1" dirty="0"/>
          </a:p>
          <a:p>
            <a:pPr marL="0" indent="0">
              <a:buNone/>
            </a:pPr>
            <a:endParaRPr lang="en-US" b="1" dirty="0"/>
          </a:p>
        </p:txBody>
      </p:sp>
      <p:sp>
        <p:nvSpPr>
          <p:cNvPr id="5" name="Slide Number Placeholder 4"/>
          <p:cNvSpPr>
            <a:spLocks noGrp="1"/>
          </p:cNvSpPr>
          <p:nvPr>
            <p:ph type="sldNum" sz="quarter" idx="11"/>
          </p:nvPr>
        </p:nvSpPr>
        <p:spPr>
          <a:xfrm>
            <a:off x="8686800" y="5740400"/>
            <a:ext cx="3810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64ADFD-490E-475B-8423-61D459E0CD7C}" type="slidenum">
              <a:rPr lang="en-US" smtClean="0"/>
              <a:pPr/>
              <a:t>60</a:t>
            </a:fld>
            <a:endParaRPr lang="en-US" dirty="0"/>
          </a:p>
        </p:txBody>
      </p:sp>
      <p:pic>
        <p:nvPicPr>
          <p:cNvPr id="6" name="Picture 5">
            <a:extLst>
              <a:ext uri="{FF2B5EF4-FFF2-40B4-BE49-F238E27FC236}">
                <a16:creationId xmlns:a16="http://schemas.microsoft.com/office/drawing/2014/main" id="{F17E7224-465C-4040-A88A-51C4702DB1D1}"/>
              </a:ext>
            </a:extLst>
          </p:cNvPr>
          <p:cNvPicPr>
            <a:picLocks noChangeAspect="1"/>
          </p:cNvPicPr>
          <p:nvPr/>
        </p:nvPicPr>
        <p:blipFill rotWithShape="1">
          <a:blip r:embed="rId3"/>
          <a:srcRect t="22641" b="9501"/>
          <a:stretch/>
        </p:blipFill>
        <p:spPr>
          <a:xfrm>
            <a:off x="5479162" y="3833473"/>
            <a:ext cx="2699067" cy="2752262"/>
          </a:xfrm>
          <a:prstGeom prst="rect">
            <a:avLst/>
          </a:prstGeom>
        </p:spPr>
      </p:pic>
    </p:spTree>
    <p:custDataLst>
      <p:tags r:id="rId1"/>
    </p:custDataLst>
    <p:extLst>
      <p:ext uri="{BB962C8B-B14F-4D97-AF65-F5344CB8AC3E}">
        <p14:creationId xmlns:p14="http://schemas.microsoft.com/office/powerpoint/2010/main" val="1484613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Kitchen Cabinet</a:t>
            </a:r>
          </a:p>
        </p:txBody>
      </p:sp>
      <p:sp>
        <p:nvSpPr>
          <p:cNvPr id="3" name="Text Placeholder 2"/>
          <p:cNvSpPr>
            <a:spLocks noGrp="1"/>
          </p:cNvSpPr>
          <p:nvPr>
            <p:ph type="body" idx="1"/>
          </p:nvPr>
        </p:nvSpPr>
        <p:spPr/>
        <p:txBody>
          <a:bodyPr>
            <a:normAutofit lnSpcReduction="10000"/>
          </a:bodyPr>
          <a:lstStyle/>
          <a:p>
            <a:pPr marL="0" indent="0">
              <a:buNone/>
            </a:pPr>
            <a:r>
              <a:rPr lang="en-US" sz="3200" b="1" dirty="0"/>
              <a:t>People who:</a:t>
            </a:r>
          </a:p>
          <a:p>
            <a:pPr marL="0" indent="0">
              <a:buNone/>
            </a:pPr>
            <a:endParaRPr lang="en-US" sz="900" b="1" dirty="0"/>
          </a:p>
          <a:p>
            <a:r>
              <a:rPr lang="en-US" dirty="0"/>
              <a:t>Offer different points of view </a:t>
            </a:r>
          </a:p>
          <a:p>
            <a:r>
              <a:rPr lang="en-US" dirty="0"/>
              <a:t>Will challenge you</a:t>
            </a:r>
          </a:p>
          <a:p>
            <a:r>
              <a:rPr lang="en-US" dirty="0"/>
              <a:t>Will support you</a:t>
            </a:r>
          </a:p>
          <a:p>
            <a:r>
              <a:rPr lang="en-US" dirty="0"/>
              <a:t>Will educate/inform you</a:t>
            </a:r>
          </a:p>
          <a:p>
            <a:pPr marL="0" indent="0">
              <a:buNone/>
            </a:pPr>
            <a:endParaRPr lang="en-US" b="1" dirty="0"/>
          </a:p>
          <a:p>
            <a:pPr marL="0" indent="0">
              <a:buNone/>
            </a:pPr>
            <a:r>
              <a:rPr lang="en-US" dirty="0"/>
              <a:t>Avoid putting </a:t>
            </a:r>
            <a:r>
              <a:rPr lang="en-US" b="1" dirty="0"/>
              <a:t>only</a:t>
            </a:r>
            <a:r>
              <a:rPr lang="en-US" dirty="0"/>
              <a:t> your “buddies” on your Cabinet.  They won’t help you grow &amp; develop.</a:t>
            </a:r>
          </a:p>
        </p:txBody>
      </p:sp>
      <p:sp>
        <p:nvSpPr>
          <p:cNvPr id="4" name="Footer Placeholder 3"/>
          <p:cNvSpPr>
            <a:spLocks noGrp="1"/>
          </p:cNvSpPr>
          <p:nvPr>
            <p:ph type="ftr" sz="quarter" idx="10"/>
          </p:nvPr>
        </p:nvSpPr>
        <p:spPr>
          <a:xfrm>
            <a:off x="1259680" y="6553200"/>
            <a:ext cx="7162800" cy="2286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Small Urban &amp; Rural Transit Center</a:t>
            </a:r>
          </a:p>
        </p:txBody>
      </p:sp>
      <p:sp>
        <p:nvSpPr>
          <p:cNvPr id="5" name="Slide Number Placeholder 4"/>
          <p:cNvSpPr>
            <a:spLocks noGrp="1"/>
          </p:cNvSpPr>
          <p:nvPr>
            <p:ph type="sldNum" sz="quarter" idx="11"/>
          </p:nvPr>
        </p:nvSpPr>
        <p:spPr>
          <a:xfrm>
            <a:off x="8686800" y="5740400"/>
            <a:ext cx="3810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64ADFD-490E-475B-8423-61D459E0CD7C}" type="slidenum">
              <a:rPr lang="en-US" smtClean="0"/>
              <a:pPr/>
              <a:t>61</a:t>
            </a:fld>
            <a:endParaRPr lang="en-US" dirty="0"/>
          </a:p>
        </p:txBody>
      </p:sp>
    </p:spTree>
    <p:custDataLst>
      <p:tags r:id="rId1"/>
    </p:custDataLst>
    <p:extLst>
      <p:ext uri="{BB962C8B-B14F-4D97-AF65-F5344CB8AC3E}">
        <p14:creationId xmlns:p14="http://schemas.microsoft.com/office/powerpoint/2010/main" val="25119553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101029"/>
            <a:ext cx="8680450" cy="1219200"/>
          </a:xfrm>
        </p:spPr>
        <p:txBody>
          <a:bodyPr/>
          <a:lstStyle/>
          <a:p>
            <a:r>
              <a:rPr lang="en-US" dirty="0"/>
              <a:t>Kitchen Cabinet</a:t>
            </a:r>
          </a:p>
        </p:txBody>
      </p:sp>
      <p:sp>
        <p:nvSpPr>
          <p:cNvPr id="4" name="Slide Number Placeholder 3"/>
          <p:cNvSpPr>
            <a:spLocks noGrp="1"/>
          </p:cNvSpPr>
          <p:nvPr>
            <p:ph type="sldNum" sz="quarter" idx="12"/>
          </p:nvPr>
        </p:nvSpPr>
        <p:spPr/>
        <p:txBody>
          <a:bodyPr/>
          <a:lstStyle/>
          <a:p>
            <a:fld id="{4E64ADFD-490E-475B-8423-61D459E0CD7C}" type="slidenum">
              <a:rPr lang="en-US" smtClean="0"/>
              <a:t>62</a:t>
            </a:fld>
            <a:endParaRPr lang="en-US" dirty="0"/>
          </a:p>
        </p:txBody>
      </p:sp>
      <p:sp>
        <p:nvSpPr>
          <p:cNvPr id="5" name="Content Placeholder 4"/>
          <p:cNvSpPr>
            <a:spLocks noGrp="1"/>
          </p:cNvSpPr>
          <p:nvPr>
            <p:ph sz="quarter" idx="13"/>
          </p:nvPr>
        </p:nvSpPr>
        <p:spPr>
          <a:xfrm>
            <a:off x="630525" y="2832544"/>
            <a:ext cx="3730752" cy="3706368"/>
          </a:xfrm>
        </p:spPr>
        <p:txBody>
          <a:bodyPr/>
          <a:lstStyle/>
          <a:p>
            <a:pPr marL="514350" indent="-514350">
              <a:buFont typeface="+mj-lt"/>
              <a:buAutoNum type="arabicPeriod"/>
            </a:pPr>
            <a:r>
              <a:rPr lang="en-US" sz="2800" dirty="0"/>
              <a:t>Experience</a:t>
            </a:r>
          </a:p>
          <a:p>
            <a:pPr marL="514350" indent="-514350">
              <a:buFont typeface="+mj-lt"/>
              <a:buAutoNum type="arabicPeriod"/>
            </a:pPr>
            <a:r>
              <a:rPr lang="en-US" sz="2800" dirty="0"/>
              <a:t>Character</a:t>
            </a:r>
          </a:p>
          <a:p>
            <a:pPr marL="514350" indent="-514350">
              <a:buFont typeface="+mj-lt"/>
              <a:buAutoNum type="arabicPeriod"/>
            </a:pPr>
            <a:r>
              <a:rPr lang="en-US" sz="2800" dirty="0"/>
              <a:t>Similar Goals</a:t>
            </a:r>
          </a:p>
          <a:p>
            <a:pPr marL="514350" indent="-514350">
              <a:buFont typeface="+mj-lt"/>
              <a:buAutoNum type="arabicPeriod"/>
            </a:pPr>
            <a:r>
              <a:rPr lang="en-US" sz="2800" dirty="0"/>
              <a:t>Availability</a:t>
            </a:r>
          </a:p>
          <a:p>
            <a:pPr marL="514350" indent="-514350">
              <a:buFont typeface="+mj-lt"/>
              <a:buAutoNum type="arabicPeriod"/>
            </a:pPr>
            <a:r>
              <a:rPr lang="en-US" sz="2800" dirty="0"/>
              <a:t>Open-minded</a:t>
            </a:r>
          </a:p>
          <a:p>
            <a:pPr marL="0" indent="0">
              <a:buNone/>
            </a:pPr>
            <a:endParaRPr lang="en-US" dirty="0"/>
          </a:p>
        </p:txBody>
      </p:sp>
      <p:sp>
        <p:nvSpPr>
          <p:cNvPr id="6" name="Content Placeholder 5"/>
          <p:cNvSpPr>
            <a:spLocks noGrp="1"/>
          </p:cNvSpPr>
          <p:nvPr>
            <p:ph sz="quarter" idx="14"/>
          </p:nvPr>
        </p:nvSpPr>
        <p:spPr>
          <a:xfrm>
            <a:off x="4782725" y="2832544"/>
            <a:ext cx="3730752" cy="3782568"/>
          </a:xfrm>
        </p:spPr>
        <p:txBody>
          <a:bodyPr/>
          <a:lstStyle/>
          <a:p>
            <a:pPr marL="0" indent="0">
              <a:buNone/>
            </a:pPr>
            <a:r>
              <a:rPr lang="en-US" b="1" dirty="0"/>
              <a:t>6.  </a:t>
            </a:r>
            <a:r>
              <a:rPr lang="en-US" sz="2800" dirty="0"/>
              <a:t>Caring</a:t>
            </a:r>
          </a:p>
          <a:p>
            <a:pPr marL="514350" indent="-514350">
              <a:buAutoNum type="arabicPeriod" startAt="7"/>
            </a:pPr>
            <a:r>
              <a:rPr lang="en-US" sz="2800" dirty="0"/>
              <a:t>Positive </a:t>
            </a:r>
          </a:p>
          <a:p>
            <a:pPr marL="514350" indent="-514350">
              <a:buAutoNum type="arabicPeriod" startAt="7"/>
            </a:pPr>
            <a:r>
              <a:rPr lang="en-US" sz="2800" dirty="0"/>
              <a:t>Focus</a:t>
            </a:r>
          </a:p>
          <a:p>
            <a:pPr marL="514350" indent="-514350">
              <a:buAutoNum type="arabicPeriod" startAt="7"/>
            </a:pPr>
            <a:r>
              <a:rPr lang="en-US" sz="2800" dirty="0"/>
              <a:t>Believes in You</a:t>
            </a:r>
          </a:p>
          <a:p>
            <a:pPr marL="514350" indent="-514350">
              <a:buAutoNum type="arabicPeriod" startAt="7"/>
            </a:pPr>
            <a:r>
              <a:rPr lang="en-US" sz="2800" dirty="0"/>
              <a:t>Open &amp; Honest</a:t>
            </a:r>
          </a:p>
        </p:txBody>
      </p:sp>
      <p:sp>
        <p:nvSpPr>
          <p:cNvPr id="7" name="TextBox 6"/>
          <p:cNvSpPr txBox="1"/>
          <p:nvPr/>
        </p:nvSpPr>
        <p:spPr>
          <a:xfrm>
            <a:off x="1577975" y="1814776"/>
            <a:ext cx="5943600" cy="584775"/>
          </a:xfrm>
          <a:prstGeom prst="rect">
            <a:avLst/>
          </a:prstGeom>
          <a:noFill/>
        </p:spPr>
        <p:txBody>
          <a:bodyPr wrap="square" rtlCol="0">
            <a:spAutoFit/>
          </a:bodyPr>
          <a:lstStyle/>
          <a:p>
            <a:r>
              <a:rPr lang="en-US" sz="3200" b="1" dirty="0">
                <a:solidFill>
                  <a:schemeClr val="tx2"/>
                </a:solidFill>
              </a:rPr>
              <a:t>10 Things to Look for in a Mentor</a:t>
            </a:r>
          </a:p>
        </p:txBody>
      </p:sp>
    </p:spTree>
    <p:custDataLst>
      <p:tags r:id="rId1"/>
    </p:custDataLst>
    <p:extLst>
      <p:ext uri="{BB962C8B-B14F-4D97-AF65-F5344CB8AC3E}">
        <p14:creationId xmlns:p14="http://schemas.microsoft.com/office/powerpoint/2010/main" val="2260239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Imagination</a:t>
            </a:r>
          </a:p>
        </p:txBody>
      </p:sp>
      <p:sp>
        <p:nvSpPr>
          <p:cNvPr id="3" name="Text Placeholder 2"/>
          <p:cNvSpPr>
            <a:spLocks noGrp="1"/>
          </p:cNvSpPr>
          <p:nvPr>
            <p:ph type="body" idx="1"/>
          </p:nvPr>
        </p:nvSpPr>
        <p:spPr>
          <a:xfrm>
            <a:off x="416720" y="1714500"/>
            <a:ext cx="7467600" cy="4953000"/>
          </a:xfrm>
        </p:spPr>
        <p:txBody>
          <a:bodyPr>
            <a:normAutofit fontScale="92500"/>
          </a:bodyPr>
          <a:lstStyle/>
          <a:p>
            <a:pPr>
              <a:buFont typeface="Wingdings" panose="05000000000000000000" pitchFamily="2" charset="2"/>
              <a:buChar char="§"/>
            </a:pPr>
            <a:r>
              <a:rPr lang="en-US" sz="3000" dirty="0"/>
              <a:t>Where do you get your ideas?</a:t>
            </a:r>
          </a:p>
          <a:p>
            <a:pPr marL="0" indent="0">
              <a:buNone/>
            </a:pPr>
            <a:endParaRPr lang="en-US" sz="900" dirty="0"/>
          </a:p>
          <a:p>
            <a:pPr>
              <a:buFont typeface="Wingdings" panose="05000000000000000000" pitchFamily="2" charset="2"/>
              <a:buChar char="§"/>
            </a:pPr>
            <a:r>
              <a:rPr lang="en-US" sz="3000" dirty="0"/>
              <a:t>Who challenges your thinking in a positive way?</a:t>
            </a:r>
          </a:p>
          <a:p>
            <a:pPr marL="0" indent="0">
              <a:buNone/>
            </a:pPr>
            <a:endParaRPr lang="en-US" sz="900" dirty="0"/>
          </a:p>
          <a:p>
            <a:pPr>
              <a:buFont typeface="Wingdings" panose="05000000000000000000" pitchFamily="2" charset="2"/>
              <a:buChar char="§"/>
            </a:pPr>
            <a:r>
              <a:rPr lang="en-US" sz="3000" dirty="0"/>
              <a:t>What fuels your imagination?</a:t>
            </a:r>
          </a:p>
          <a:p>
            <a:pPr marL="0" indent="0">
              <a:buNone/>
            </a:pPr>
            <a:endParaRPr lang="en-US" sz="900" b="1" dirty="0"/>
          </a:p>
          <a:p>
            <a:pPr marL="0" indent="0">
              <a:buNone/>
            </a:pPr>
            <a:r>
              <a:rPr lang="en-US" dirty="0"/>
              <a:t>Look for mentors who:</a:t>
            </a:r>
          </a:p>
          <a:p>
            <a:pPr>
              <a:buFont typeface="Wingdings" pitchFamily="2" charset="2"/>
              <a:buChar char="ü"/>
            </a:pPr>
            <a:r>
              <a:rPr lang="en-US" dirty="0"/>
              <a:t>Are 2-3 phases ahead of you in job function</a:t>
            </a:r>
          </a:p>
          <a:p>
            <a:pPr>
              <a:buFont typeface="Wingdings" pitchFamily="2" charset="2"/>
              <a:buChar char="ü"/>
            </a:pPr>
            <a:r>
              <a:rPr lang="en-US" dirty="0"/>
              <a:t>Work at an order of magnitude bigger in scope or geography</a:t>
            </a:r>
          </a:p>
          <a:p>
            <a:pPr>
              <a:buFont typeface="Wingdings" pitchFamily="2" charset="2"/>
              <a:buChar char="ü"/>
            </a:pPr>
            <a:r>
              <a:rPr lang="en-US" dirty="0"/>
              <a:t>Do your job, but in a different industry</a:t>
            </a:r>
          </a:p>
        </p:txBody>
      </p:sp>
      <p:sp>
        <p:nvSpPr>
          <p:cNvPr id="5" name="Slide Number Placeholder 4"/>
          <p:cNvSpPr>
            <a:spLocks noGrp="1"/>
          </p:cNvSpPr>
          <p:nvPr>
            <p:ph type="sldNum" sz="quarter" idx="11"/>
          </p:nvPr>
        </p:nvSpPr>
        <p:spPr>
          <a:xfrm>
            <a:off x="8686800" y="5740400"/>
            <a:ext cx="3810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64ADFD-490E-475B-8423-61D459E0CD7C}" type="slidenum">
              <a:rPr lang="en-US" smtClean="0"/>
              <a:pPr/>
              <a:t>63</a:t>
            </a:fld>
            <a:endParaRPr lang="en-US" dirty="0"/>
          </a:p>
        </p:txBody>
      </p:sp>
    </p:spTree>
    <p:custDataLst>
      <p:tags r:id="rId1"/>
    </p:custDataLst>
    <p:extLst>
      <p:ext uri="{BB962C8B-B14F-4D97-AF65-F5344CB8AC3E}">
        <p14:creationId xmlns:p14="http://schemas.microsoft.com/office/powerpoint/2010/main" val="3640011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Reality</a:t>
            </a:r>
          </a:p>
        </p:txBody>
      </p:sp>
      <p:sp>
        <p:nvSpPr>
          <p:cNvPr id="3" name="Text Placeholder 2"/>
          <p:cNvSpPr>
            <a:spLocks noGrp="1"/>
          </p:cNvSpPr>
          <p:nvPr>
            <p:ph type="body" idx="1"/>
          </p:nvPr>
        </p:nvSpPr>
        <p:spPr>
          <a:xfrm>
            <a:off x="292814" y="1805683"/>
            <a:ext cx="8229600" cy="4525963"/>
          </a:xfrm>
        </p:spPr>
        <p:txBody>
          <a:bodyPr>
            <a:normAutofit fontScale="92500" lnSpcReduction="10000"/>
          </a:bodyPr>
          <a:lstStyle/>
          <a:p>
            <a:pPr marL="0" indent="0">
              <a:buNone/>
            </a:pPr>
            <a:r>
              <a:rPr lang="en-US" sz="3000" b="1" dirty="0"/>
              <a:t>It is easy to get so tied up in what you are doing that you can lose sight of the reality of changing attitudes, business conditions, or new possibilities.</a:t>
            </a:r>
          </a:p>
          <a:p>
            <a:pPr marL="0" indent="0">
              <a:buNone/>
            </a:pPr>
            <a:endParaRPr lang="en-US" sz="1400" b="1" dirty="0"/>
          </a:p>
          <a:p>
            <a:pPr marL="0" indent="0">
              <a:buNone/>
            </a:pPr>
            <a:r>
              <a:rPr lang="en-US" dirty="0"/>
              <a:t>Look for mentors who:</a:t>
            </a:r>
          </a:p>
          <a:p>
            <a:pPr>
              <a:buFont typeface="Wingdings" pitchFamily="2" charset="2"/>
              <a:buChar char="ü"/>
            </a:pPr>
            <a:r>
              <a:rPr lang="en-US" sz="3000" dirty="0"/>
              <a:t>Can point out opportunities to change the game that you might not see on your own</a:t>
            </a:r>
          </a:p>
          <a:p>
            <a:pPr>
              <a:buFont typeface="Wingdings" pitchFamily="2" charset="2"/>
              <a:buChar char="ü"/>
            </a:pPr>
            <a:r>
              <a:rPr lang="en-US" sz="3000" dirty="0"/>
              <a:t>Are masters of technology or some other skill that you do not possess</a:t>
            </a:r>
          </a:p>
          <a:p>
            <a:pPr>
              <a:buFont typeface="Wingdings" pitchFamily="2" charset="2"/>
              <a:buChar char="ü"/>
            </a:pPr>
            <a:r>
              <a:rPr lang="en-US" sz="3000" dirty="0"/>
              <a:t>Leaders in other businesses &amp; can share successful strategies</a:t>
            </a:r>
          </a:p>
        </p:txBody>
      </p:sp>
      <p:sp>
        <p:nvSpPr>
          <p:cNvPr id="5" name="Slide Number Placeholder 4"/>
          <p:cNvSpPr>
            <a:spLocks noGrp="1"/>
          </p:cNvSpPr>
          <p:nvPr>
            <p:ph type="sldNum" sz="quarter" idx="11"/>
          </p:nvPr>
        </p:nvSpPr>
        <p:spPr>
          <a:xfrm>
            <a:off x="8686800" y="5740400"/>
            <a:ext cx="3810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64ADFD-490E-475B-8423-61D459E0CD7C}" type="slidenum">
              <a:rPr lang="en-US" smtClean="0"/>
              <a:pPr/>
              <a:t>64</a:t>
            </a:fld>
            <a:endParaRPr lang="en-US" dirty="0"/>
          </a:p>
        </p:txBody>
      </p:sp>
    </p:spTree>
    <p:custDataLst>
      <p:tags r:id="rId1"/>
    </p:custDataLst>
    <p:extLst>
      <p:ext uri="{BB962C8B-B14F-4D97-AF65-F5344CB8AC3E}">
        <p14:creationId xmlns:p14="http://schemas.microsoft.com/office/powerpoint/2010/main" val="42369986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152400"/>
            <a:ext cx="8680450" cy="1219200"/>
          </a:xfrm>
        </p:spPr>
        <p:txBody>
          <a:bodyPr anchor="ctr">
            <a:normAutofit/>
          </a:bodyPr>
          <a:lstStyle/>
          <a:p>
            <a:r>
              <a:rPr lang="en-US" dirty="0"/>
              <a:t>Connections</a:t>
            </a:r>
          </a:p>
        </p:txBody>
      </p:sp>
      <p:sp>
        <p:nvSpPr>
          <p:cNvPr id="3" name="Text Placeholder 2"/>
          <p:cNvSpPr>
            <a:spLocks noGrp="1"/>
          </p:cNvSpPr>
          <p:nvPr>
            <p:ph sz="half" idx="1"/>
          </p:nvPr>
        </p:nvSpPr>
        <p:spPr>
          <a:xfrm>
            <a:off x="457200" y="1600200"/>
            <a:ext cx="4038600" cy="4525963"/>
          </a:xfrm>
        </p:spPr>
        <p:txBody>
          <a:bodyPr>
            <a:normAutofit/>
          </a:bodyPr>
          <a:lstStyle/>
          <a:p>
            <a:pPr marL="0" indent="0">
              <a:lnSpc>
                <a:spcPct val="90000"/>
              </a:lnSpc>
              <a:buNone/>
            </a:pPr>
            <a:r>
              <a:rPr lang="en-US" sz="2400" dirty="0"/>
              <a:t>Look for mentors who are in the job you aspire to have.</a:t>
            </a:r>
          </a:p>
          <a:p>
            <a:pPr marL="0" indent="0">
              <a:lnSpc>
                <a:spcPct val="90000"/>
              </a:lnSpc>
              <a:buNone/>
            </a:pPr>
            <a:endParaRPr lang="en-US" sz="2400" dirty="0"/>
          </a:p>
          <a:p>
            <a:pPr marL="0" indent="0">
              <a:lnSpc>
                <a:spcPct val="90000"/>
              </a:lnSpc>
              <a:buNone/>
            </a:pPr>
            <a:r>
              <a:rPr lang="en-US" sz="2400" dirty="0"/>
              <a:t>Having a mentor in that role can expose you to the real requirements and opportunities.</a:t>
            </a:r>
          </a:p>
          <a:p>
            <a:pPr marL="0" indent="0">
              <a:lnSpc>
                <a:spcPct val="90000"/>
              </a:lnSpc>
              <a:buNone/>
            </a:pPr>
            <a:endParaRPr lang="en-US" sz="2400" dirty="0"/>
          </a:p>
          <a:p>
            <a:pPr marL="0" indent="0">
              <a:lnSpc>
                <a:spcPct val="90000"/>
              </a:lnSpc>
              <a:buNone/>
            </a:pPr>
            <a:r>
              <a:rPr lang="en-US" sz="2400" dirty="0"/>
              <a:t>Mentors can expand your personal and professional network, not just in size but in usefulness.</a:t>
            </a:r>
          </a:p>
        </p:txBody>
      </p:sp>
      <p:pic>
        <p:nvPicPr>
          <p:cNvPr id="7" name="Picture 6" descr="A picture containing kiwi, brush&#10;&#10;Description automatically generated">
            <a:extLst>
              <a:ext uri="{FF2B5EF4-FFF2-40B4-BE49-F238E27FC236}">
                <a16:creationId xmlns:a16="http://schemas.microsoft.com/office/drawing/2014/main" id="{3AFDC838-55E0-4564-9B96-82011FF38046}"/>
              </a:ext>
            </a:extLst>
          </p:cNvPr>
          <p:cNvPicPr>
            <a:picLocks noChangeAspect="1"/>
          </p:cNvPicPr>
          <p:nvPr/>
        </p:nvPicPr>
        <p:blipFill rotWithShape="1">
          <a:blip r:embed="rId3"/>
          <a:srcRect r="3332" b="8006"/>
          <a:stretch/>
        </p:blipFill>
        <p:spPr>
          <a:xfrm>
            <a:off x="4648202" y="1962561"/>
            <a:ext cx="4038600" cy="4163602"/>
          </a:xfrm>
          <a:prstGeom prst="rect">
            <a:avLst/>
          </a:prstGeom>
          <a:noFill/>
        </p:spPr>
      </p:pic>
      <p:sp>
        <p:nvSpPr>
          <p:cNvPr id="12" name="Date Placeholder 4">
            <a:extLst>
              <a:ext uri="{FF2B5EF4-FFF2-40B4-BE49-F238E27FC236}">
                <a16:creationId xmlns:a16="http://schemas.microsoft.com/office/drawing/2014/main" id="{1D28411E-1EC3-4FD4-AFAA-30447C6AA4D2}"/>
              </a:ext>
            </a:extLst>
          </p:cNvPr>
          <p:cNvSpPr>
            <a:spLocks noGrp="1"/>
          </p:cNvSpPr>
          <p:nvPr>
            <p:ph type="dt" sz="half" idx="10"/>
          </p:nvPr>
        </p:nvSpPr>
        <p:spPr>
          <a:xfrm>
            <a:off x="457200" y="6356350"/>
            <a:ext cx="2133600" cy="365125"/>
          </a:xfrm>
        </p:spPr>
        <p:txBody>
          <a:bodyPr/>
          <a:lstStyle/>
          <a:p>
            <a:pPr>
              <a:spcAft>
                <a:spcPts val="600"/>
              </a:spcAft>
            </a:pPr>
            <a:r>
              <a:rPr lang="en-US" dirty="0"/>
              <a:t>www.nadtc.org</a:t>
            </a:r>
          </a:p>
        </p:txBody>
      </p:sp>
      <p:sp>
        <p:nvSpPr>
          <p:cNvPr id="5" name="Slide Number Placeholder 4"/>
          <p:cNvSpPr>
            <a:spLocks noGrp="1"/>
          </p:cNvSpPr>
          <p:nvPr>
            <p:ph type="sldNum" sz="quarter" idx="12"/>
          </p:nvPr>
        </p:nvSpPr>
        <p:spPr>
          <a:xfrm>
            <a:off x="6553200" y="6356350"/>
            <a:ext cx="2133600" cy="365125"/>
          </a:xfrm>
        </p:spPr>
        <p:txBody>
          <a:bodyPr vert="horz" lIns="91440" tIns="45720" rIns="91440" bIns="45720" rtlCol="0" anchor="ctr">
            <a:normAutofit/>
          </a:bodyPr>
          <a:lstStyle>
            <a:defPPr>
              <a:defRPr lang="en-US"/>
            </a:defPPr>
            <a:lvl1pPr marL="0" algn="l" defTabSz="914400" rtl="0" eaLnBrk="1" latinLnBrk="0" hangingPunct="1">
              <a:defRPr sz="1200" b="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4E64ADFD-490E-475B-8423-61D459E0CD7C}" type="slidenum">
              <a:rPr lang="en-US" smtClean="0">
                <a:solidFill>
                  <a:schemeClr val="tx1">
                    <a:tint val="75000"/>
                  </a:schemeClr>
                </a:solidFill>
              </a:rPr>
              <a:pPr algn="r">
                <a:spcAft>
                  <a:spcPts val="600"/>
                </a:spcAft>
              </a:pPr>
              <a:t>65</a:t>
            </a:fld>
            <a:endParaRPr lang="en-US" dirty="0">
              <a:solidFill>
                <a:schemeClr val="tx1">
                  <a:tint val="75000"/>
                </a:schemeClr>
              </a:solidFill>
            </a:endParaRPr>
          </a:p>
        </p:txBody>
      </p:sp>
    </p:spTree>
    <p:custDataLst>
      <p:tags r:id="rId1"/>
    </p:custDataLst>
    <p:extLst>
      <p:ext uri="{BB962C8B-B14F-4D97-AF65-F5344CB8AC3E}">
        <p14:creationId xmlns:p14="http://schemas.microsoft.com/office/powerpoint/2010/main" val="40656260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a:t>
            </a:r>
          </a:p>
        </p:txBody>
      </p:sp>
      <p:sp>
        <p:nvSpPr>
          <p:cNvPr id="3" name="Text Placeholder 2"/>
          <p:cNvSpPr>
            <a:spLocks noGrp="1"/>
          </p:cNvSpPr>
          <p:nvPr>
            <p:ph type="body" idx="1"/>
          </p:nvPr>
        </p:nvSpPr>
        <p:spPr/>
        <p:txBody>
          <a:bodyPr>
            <a:normAutofit/>
          </a:bodyPr>
          <a:lstStyle/>
          <a:p>
            <a:pPr marL="0" indent="0">
              <a:buNone/>
            </a:pPr>
            <a:r>
              <a:rPr lang="en-US" sz="2800" dirty="0"/>
              <a:t>Don’t get “hung up” on the term </a:t>
            </a:r>
            <a:r>
              <a:rPr lang="en-US" sz="2800" i="1" dirty="0"/>
              <a:t>Mentor</a:t>
            </a:r>
            <a:r>
              <a:rPr lang="en-US" sz="2800" dirty="0"/>
              <a:t>.  Just buying coffee for someone you can learn from and getting the benefit of their time is the important part.</a:t>
            </a:r>
          </a:p>
          <a:p>
            <a:pPr marL="0" indent="0">
              <a:buNone/>
            </a:pPr>
            <a:endParaRPr lang="en-US" sz="2800" dirty="0"/>
          </a:p>
          <a:p>
            <a:pPr marL="0" indent="0">
              <a:buNone/>
            </a:pPr>
            <a:r>
              <a:rPr lang="en-US" sz="2800" dirty="0"/>
              <a:t>However, if you can formalize it to the extent that you both acknowledge that they care about your success over time, the benefits multiply.</a:t>
            </a:r>
          </a:p>
        </p:txBody>
      </p:sp>
      <p:sp>
        <p:nvSpPr>
          <p:cNvPr id="5" name="Slide Number Placeholder 4"/>
          <p:cNvSpPr>
            <a:spLocks noGrp="1"/>
          </p:cNvSpPr>
          <p:nvPr>
            <p:ph type="sldNum" sz="quarter" idx="11"/>
          </p:nvPr>
        </p:nvSpPr>
        <p:spPr>
          <a:xfrm>
            <a:off x="8686800" y="5740400"/>
            <a:ext cx="3810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64ADFD-490E-475B-8423-61D459E0CD7C}" type="slidenum">
              <a:rPr lang="en-US" smtClean="0"/>
              <a:pPr/>
              <a:t>66</a:t>
            </a:fld>
            <a:endParaRPr lang="en-US" dirty="0"/>
          </a:p>
        </p:txBody>
      </p:sp>
    </p:spTree>
    <p:custDataLst>
      <p:tags r:id="rId1"/>
    </p:custDataLst>
    <p:extLst>
      <p:ext uri="{BB962C8B-B14F-4D97-AF65-F5344CB8AC3E}">
        <p14:creationId xmlns:p14="http://schemas.microsoft.com/office/powerpoint/2010/main" val="228456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2A37-946B-42E1-9D5F-C1D222003B44}"/>
              </a:ext>
            </a:extLst>
          </p:cNvPr>
          <p:cNvSpPr>
            <a:spLocks noGrp="1"/>
          </p:cNvSpPr>
          <p:nvPr>
            <p:ph type="title"/>
          </p:nvPr>
        </p:nvSpPr>
        <p:spPr/>
        <p:txBody>
          <a:bodyPr/>
          <a:lstStyle/>
          <a:p>
            <a:r>
              <a:rPr lang="en-US" dirty="0"/>
              <a:t>Igniting Talent…</a:t>
            </a:r>
          </a:p>
        </p:txBody>
      </p:sp>
      <p:pic>
        <p:nvPicPr>
          <p:cNvPr id="7" name="Picture 6">
            <a:extLst>
              <a:ext uri="{FF2B5EF4-FFF2-40B4-BE49-F238E27FC236}">
                <a16:creationId xmlns:a16="http://schemas.microsoft.com/office/drawing/2014/main" id="{21F90679-EA6C-41E8-8CA0-A27878DBECBF}"/>
              </a:ext>
            </a:extLst>
          </p:cNvPr>
          <p:cNvPicPr>
            <a:picLocks noChangeAspect="1"/>
          </p:cNvPicPr>
          <p:nvPr/>
        </p:nvPicPr>
        <p:blipFill>
          <a:blip r:embed="rId2">
            <a:alphaModFix amt="20000"/>
          </a:blip>
          <a:stretch>
            <a:fillRect/>
          </a:stretch>
        </p:blipFill>
        <p:spPr>
          <a:xfrm>
            <a:off x="457200" y="1956735"/>
            <a:ext cx="8229600" cy="4284521"/>
          </a:xfrm>
          <a:prstGeom prst="rect">
            <a:avLst/>
          </a:prstGeom>
        </p:spPr>
      </p:pic>
      <p:sp>
        <p:nvSpPr>
          <p:cNvPr id="3" name="Content Placeholder 2">
            <a:extLst>
              <a:ext uri="{FF2B5EF4-FFF2-40B4-BE49-F238E27FC236}">
                <a16:creationId xmlns:a16="http://schemas.microsoft.com/office/drawing/2014/main" id="{DC183E2C-FF6A-4E1B-A9C2-327A19B8046E}"/>
              </a:ext>
            </a:extLst>
          </p:cNvPr>
          <p:cNvSpPr>
            <a:spLocks noGrp="1"/>
          </p:cNvSpPr>
          <p:nvPr>
            <p:ph idx="1"/>
          </p:nvPr>
        </p:nvSpPr>
        <p:spPr>
          <a:noFill/>
        </p:spPr>
        <p:txBody>
          <a:bodyPr/>
          <a:lstStyle/>
          <a:p>
            <a:pPr marL="0" indent="0">
              <a:buNone/>
            </a:pPr>
            <a:endParaRPr lang="en-US" b="1" i="1" dirty="0"/>
          </a:p>
          <a:p>
            <a:pPr marL="0" indent="0">
              <a:buNone/>
            </a:pPr>
            <a:r>
              <a:rPr lang="en-US" i="1" dirty="0"/>
              <a:t>Aristotle believed that every person had inside them talent that lay dormant.  A great mentor is someone who can reach in and “ignite the talent.”</a:t>
            </a:r>
          </a:p>
          <a:p>
            <a:pPr marL="0" indent="0">
              <a:buNone/>
            </a:pPr>
            <a:endParaRPr lang="en-US" dirty="0"/>
          </a:p>
        </p:txBody>
      </p:sp>
      <p:sp>
        <p:nvSpPr>
          <p:cNvPr id="5" name="Slide Number Placeholder 4">
            <a:extLst>
              <a:ext uri="{FF2B5EF4-FFF2-40B4-BE49-F238E27FC236}">
                <a16:creationId xmlns:a16="http://schemas.microsoft.com/office/drawing/2014/main" id="{11EE423E-63BB-4211-9B69-7308975D3ECE}"/>
              </a:ext>
            </a:extLst>
          </p:cNvPr>
          <p:cNvSpPr>
            <a:spLocks noGrp="1"/>
          </p:cNvSpPr>
          <p:nvPr>
            <p:ph type="sldNum" sz="quarter" idx="12"/>
          </p:nvPr>
        </p:nvSpPr>
        <p:spPr/>
        <p:txBody>
          <a:bodyPr/>
          <a:lstStyle/>
          <a:p>
            <a:fld id="{DC9B146A-FD92-B942-A117-1CDF038C25F3}" type="slidenum">
              <a:rPr lang="en-US" smtClean="0"/>
              <a:t>67</a:t>
            </a:fld>
            <a:endParaRPr lang="en-US" dirty="0"/>
          </a:p>
        </p:txBody>
      </p:sp>
    </p:spTree>
    <p:extLst>
      <p:ext uri="{BB962C8B-B14F-4D97-AF65-F5344CB8AC3E}">
        <p14:creationId xmlns:p14="http://schemas.microsoft.com/office/powerpoint/2010/main" val="3228528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7956-D700-4B3E-A141-FBD5F148B814}"/>
              </a:ext>
            </a:extLst>
          </p:cNvPr>
          <p:cNvSpPr>
            <a:spLocks noGrp="1"/>
          </p:cNvSpPr>
          <p:nvPr>
            <p:ph type="title"/>
          </p:nvPr>
        </p:nvSpPr>
        <p:spPr/>
        <p:txBody>
          <a:bodyPr/>
          <a:lstStyle/>
          <a:p>
            <a:r>
              <a:rPr lang="en-US" dirty="0"/>
              <a:t>Questions</a:t>
            </a:r>
          </a:p>
        </p:txBody>
      </p:sp>
      <p:sp>
        <p:nvSpPr>
          <p:cNvPr id="3" name="Date Placeholder 2">
            <a:extLst>
              <a:ext uri="{FF2B5EF4-FFF2-40B4-BE49-F238E27FC236}">
                <a16:creationId xmlns:a16="http://schemas.microsoft.com/office/drawing/2014/main" id="{BA3B0452-C805-4163-B7F8-021E857EB6A3}"/>
              </a:ext>
            </a:extLst>
          </p:cNvPr>
          <p:cNvSpPr>
            <a:spLocks noGrp="1"/>
          </p:cNvSpPr>
          <p:nvPr>
            <p:ph type="dt" sz="half" idx="10"/>
          </p:nvPr>
        </p:nvSpPr>
        <p:spPr/>
        <p:txBody>
          <a:bodyPr/>
          <a:lstStyle/>
          <a:p>
            <a:r>
              <a:rPr lang="en-US" dirty="0"/>
              <a:t>www.nadtc.org</a:t>
            </a:r>
          </a:p>
        </p:txBody>
      </p:sp>
      <p:sp>
        <p:nvSpPr>
          <p:cNvPr id="4" name="Slide Number Placeholder 3">
            <a:extLst>
              <a:ext uri="{FF2B5EF4-FFF2-40B4-BE49-F238E27FC236}">
                <a16:creationId xmlns:a16="http://schemas.microsoft.com/office/drawing/2014/main" id="{F4A71640-6C88-433E-8F5F-B8066D349B3F}"/>
              </a:ext>
            </a:extLst>
          </p:cNvPr>
          <p:cNvSpPr>
            <a:spLocks noGrp="1"/>
          </p:cNvSpPr>
          <p:nvPr>
            <p:ph type="sldNum" sz="quarter" idx="12"/>
          </p:nvPr>
        </p:nvSpPr>
        <p:spPr/>
        <p:txBody>
          <a:bodyPr/>
          <a:lstStyle/>
          <a:p>
            <a:fld id="{DC9B146A-FD92-B942-A117-1CDF038C25F3}" type="slidenum">
              <a:rPr lang="en-US" smtClean="0"/>
              <a:t>68</a:t>
            </a:fld>
            <a:endParaRPr lang="en-US" dirty="0"/>
          </a:p>
        </p:txBody>
      </p:sp>
      <p:pic>
        <p:nvPicPr>
          <p:cNvPr id="6" name="Picture 5" descr="A close up of a logo&#10;&#10;Description automatically generated">
            <a:extLst>
              <a:ext uri="{FF2B5EF4-FFF2-40B4-BE49-F238E27FC236}">
                <a16:creationId xmlns:a16="http://schemas.microsoft.com/office/drawing/2014/main" id="{FAF0AC8A-F04C-4B93-9270-6226E4509D57}"/>
              </a:ext>
            </a:extLst>
          </p:cNvPr>
          <p:cNvPicPr>
            <a:picLocks noChangeAspect="1"/>
          </p:cNvPicPr>
          <p:nvPr/>
        </p:nvPicPr>
        <p:blipFill>
          <a:blip r:embed="rId2"/>
          <a:stretch>
            <a:fillRect/>
          </a:stretch>
        </p:blipFill>
        <p:spPr>
          <a:xfrm>
            <a:off x="1911927" y="1447799"/>
            <a:ext cx="4641273" cy="4641273"/>
          </a:xfrm>
          <a:prstGeom prst="rect">
            <a:avLst/>
          </a:prstGeom>
        </p:spPr>
      </p:pic>
    </p:spTree>
    <p:extLst>
      <p:ext uri="{BB962C8B-B14F-4D97-AF65-F5344CB8AC3E}">
        <p14:creationId xmlns:p14="http://schemas.microsoft.com/office/powerpoint/2010/main" val="16058767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334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88353" y="3035033"/>
            <a:ext cx="7503795" cy="1600438"/>
          </a:xfrm>
          <a:prstGeom prst="rect">
            <a:avLst/>
          </a:prstGeom>
          <a:noFill/>
        </p:spPr>
        <p:txBody>
          <a:bodyPr wrap="square" rtlCol="0">
            <a:spAutoFit/>
          </a:bodyPr>
          <a:lstStyle/>
          <a:p>
            <a:pPr algn="ctr"/>
            <a:r>
              <a:rPr lang="en-US" b="1" dirty="0">
                <a:solidFill>
                  <a:schemeClr val="bg1"/>
                </a:solidFill>
              </a:rPr>
              <a:t>Carol R. Wright </a:t>
            </a:r>
          </a:p>
          <a:p>
            <a:pPr algn="ctr"/>
            <a:r>
              <a:rPr lang="en-US" dirty="0">
                <a:solidFill>
                  <a:schemeClr val="bg1"/>
                </a:solidFill>
              </a:rPr>
              <a:t>202.403.8365 | </a:t>
            </a:r>
            <a:r>
              <a:rPr lang="en-US" u="sng" dirty="0">
                <a:solidFill>
                  <a:schemeClr val="bg1"/>
                </a:solidFill>
              </a:rPr>
              <a:t>cwright@easterseals.com</a:t>
            </a:r>
          </a:p>
          <a:p>
            <a:pPr algn="ctr">
              <a:spcBef>
                <a:spcPts val="600"/>
              </a:spcBef>
            </a:pPr>
            <a:r>
              <a:rPr lang="en-US" sz="2400" b="1" u="sng" dirty="0">
                <a:solidFill>
                  <a:srgbClr val="FFFFFF"/>
                </a:solidFill>
              </a:rPr>
              <a:t>866-983-3222</a:t>
            </a:r>
          </a:p>
          <a:p>
            <a:pPr algn="ctr">
              <a:spcBef>
                <a:spcPts val="600"/>
              </a:spcBef>
            </a:pPr>
            <a:r>
              <a:rPr lang="en-US" sz="2800" b="1" dirty="0">
                <a:solidFill>
                  <a:schemeClr val="bg1"/>
                </a:solidFill>
              </a:rPr>
              <a:t>www.nadtc.org</a:t>
            </a:r>
          </a:p>
        </p:txBody>
      </p:sp>
      <p:pic>
        <p:nvPicPr>
          <p:cNvPr id="10" name="Picture 9" descr="Reverse+n4aGre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3250" y="177582"/>
            <a:ext cx="5334000" cy="2586990"/>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963" y="5497593"/>
            <a:ext cx="4664075"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978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7E51-706E-4539-9276-CB6D9AE0466A}"/>
              </a:ext>
            </a:extLst>
          </p:cNvPr>
          <p:cNvSpPr>
            <a:spLocks noGrp="1"/>
          </p:cNvSpPr>
          <p:nvPr>
            <p:ph type="title"/>
          </p:nvPr>
        </p:nvSpPr>
        <p:spPr/>
        <p:txBody>
          <a:bodyPr/>
          <a:lstStyle/>
          <a:p>
            <a:r>
              <a:rPr lang="en-US" dirty="0"/>
              <a:t>Continuity of Operation Plans</a:t>
            </a:r>
          </a:p>
        </p:txBody>
      </p:sp>
      <p:sp>
        <p:nvSpPr>
          <p:cNvPr id="3" name="Content Placeholder 2">
            <a:extLst>
              <a:ext uri="{FF2B5EF4-FFF2-40B4-BE49-F238E27FC236}">
                <a16:creationId xmlns:a16="http://schemas.microsoft.com/office/drawing/2014/main" id="{6A921B36-B9F4-4EA8-9158-FBED887E4E01}"/>
              </a:ext>
            </a:extLst>
          </p:cNvPr>
          <p:cNvSpPr>
            <a:spLocks noGrp="1"/>
          </p:cNvSpPr>
          <p:nvPr>
            <p:ph idx="1"/>
          </p:nvPr>
        </p:nvSpPr>
        <p:spPr/>
        <p:txBody>
          <a:bodyPr>
            <a:noAutofit/>
          </a:bodyPr>
          <a:lstStyle/>
          <a:p>
            <a:pPr marL="0" indent="0">
              <a:buNone/>
            </a:pPr>
            <a:r>
              <a:rPr lang="en-US" sz="2800" dirty="0"/>
              <a:t>Especially during the COVID-19 pandemic, we have learned more about </a:t>
            </a:r>
            <a:r>
              <a:rPr lang="en-US" sz="2800" b="1" dirty="0"/>
              <a:t>Continuity of Operation Plans (COOP).</a:t>
            </a:r>
          </a:p>
          <a:p>
            <a:pPr>
              <a:buFont typeface="Wingdings" panose="05000000000000000000" pitchFamily="2" charset="2"/>
              <a:buChar char="§"/>
            </a:pPr>
            <a:r>
              <a:rPr lang="en-US" sz="2800" dirty="0"/>
              <a:t>Essential activity for all public and private entities</a:t>
            </a:r>
          </a:p>
          <a:p>
            <a:pPr>
              <a:buFont typeface="Wingdings" panose="05000000000000000000" pitchFamily="2" charset="2"/>
              <a:buChar char="§"/>
            </a:pPr>
            <a:r>
              <a:rPr lang="en-US" sz="2800" dirty="0"/>
              <a:t>Address internal losses and compromises of infrastructure</a:t>
            </a:r>
          </a:p>
          <a:p>
            <a:pPr>
              <a:buFont typeface="Wingdings" panose="05000000000000000000" pitchFamily="2" charset="2"/>
              <a:buChar char="§"/>
            </a:pPr>
            <a:r>
              <a:rPr lang="en-US" sz="2800" dirty="0"/>
              <a:t>Provide guidance to continuing daily activities and maintenance of vital record functions in the event that key staff or a large portion of an agency’s employees are not able to attend work</a:t>
            </a:r>
          </a:p>
        </p:txBody>
      </p:sp>
      <p:sp>
        <p:nvSpPr>
          <p:cNvPr id="4" name="Date Placeholder 3">
            <a:extLst>
              <a:ext uri="{FF2B5EF4-FFF2-40B4-BE49-F238E27FC236}">
                <a16:creationId xmlns:a16="http://schemas.microsoft.com/office/drawing/2014/main" id="{B488119B-1453-4C69-AD95-AC45D38D5332}"/>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694E39BB-5306-417F-BBC8-B80BE822851E}"/>
              </a:ext>
            </a:extLst>
          </p:cNvPr>
          <p:cNvSpPr>
            <a:spLocks noGrp="1"/>
          </p:cNvSpPr>
          <p:nvPr>
            <p:ph type="sldNum" sz="quarter" idx="12"/>
          </p:nvPr>
        </p:nvSpPr>
        <p:spPr/>
        <p:txBody>
          <a:bodyPr/>
          <a:lstStyle/>
          <a:p>
            <a:fld id="{DC9B146A-FD92-B942-A117-1CDF038C25F3}" type="slidenum">
              <a:rPr lang="en-US" smtClean="0"/>
              <a:t>7</a:t>
            </a:fld>
            <a:endParaRPr lang="en-US" dirty="0"/>
          </a:p>
        </p:txBody>
      </p:sp>
    </p:spTree>
    <p:extLst>
      <p:ext uri="{BB962C8B-B14F-4D97-AF65-F5344CB8AC3E}">
        <p14:creationId xmlns:p14="http://schemas.microsoft.com/office/powerpoint/2010/main" val="13952172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F5BF5-4547-499A-B200-5C1EC7DDF735}"/>
              </a:ext>
            </a:extLst>
          </p:cNvPr>
          <p:cNvSpPr>
            <a:spLocks noGrp="1"/>
          </p:cNvSpPr>
          <p:nvPr>
            <p:ph type="title"/>
          </p:nvPr>
        </p:nvSpPr>
        <p:spPr/>
        <p:txBody>
          <a:bodyPr/>
          <a:lstStyle/>
          <a:p>
            <a:r>
              <a:rPr lang="en-US" dirty="0"/>
              <a:t>NADTC and Easterseals say…</a:t>
            </a:r>
          </a:p>
        </p:txBody>
      </p:sp>
      <p:pic>
        <p:nvPicPr>
          <p:cNvPr id="10" name="Content Placeholder 9">
            <a:extLst>
              <a:ext uri="{FF2B5EF4-FFF2-40B4-BE49-F238E27FC236}">
                <a16:creationId xmlns:a16="http://schemas.microsoft.com/office/drawing/2014/main" id="{E27DD84D-8EB0-4CCD-B407-ECC88940AE36}"/>
              </a:ext>
            </a:extLst>
          </p:cNvPr>
          <p:cNvPicPr>
            <a:picLocks noGrp="1" noChangeAspect="1"/>
          </p:cNvPicPr>
          <p:nvPr>
            <p:ph sz="half" idx="2"/>
          </p:nvPr>
        </p:nvPicPr>
        <p:blipFill>
          <a:blip r:embed="rId2"/>
          <a:stretch>
            <a:fillRect/>
          </a:stretch>
        </p:blipFill>
        <p:spPr>
          <a:xfrm>
            <a:off x="3952569" y="3360189"/>
            <a:ext cx="4346592" cy="1411849"/>
          </a:xfrm>
        </p:spPr>
      </p:pic>
      <p:sp>
        <p:nvSpPr>
          <p:cNvPr id="5" name="Date Placeholder 4">
            <a:extLst>
              <a:ext uri="{FF2B5EF4-FFF2-40B4-BE49-F238E27FC236}">
                <a16:creationId xmlns:a16="http://schemas.microsoft.com/office/drawing/2014/main" id="{B753666D-EEA0-4CBD-9CB4-25C4561F3B5E}"/>
              </a:ext>
            </a:extLst>
          </p:cNvPr>
          <p:cNvSpPr>
            <a:spLocks noGrp="1"/>
          </p:cNvSpPr>
          <p:nvPr>
            <p:ph type="dt" sz="half" idx="10"/>
          </p:nvPr>
        </p:nvSpPr>
        <p:spPr/>
        <p:txBody>
          <a:bodyPr/>
          <a:lstStyle/>
          <a:p>
            <a:r>
              <a:rPr lang="en-US" dirty="0"/>
              <a:t>www.nadtc.org</a:t>
            </a:r>
          </a:p>
        </p:txBody>
      </p:sp>
      <p:sp>
        <p:nvSpPr>
          <p:cNvPr id="6" name="Slide Number Placeholder 5">
            <a:extLst>
              <a:ext uri="{FF2B5EF4-FFF2-40B4-BE49-F238E27FC236}">
                <a16:creationId xmlns:a16="http://schemas.microsoft.com/office/drawing/2014/main" id="{11D2969E-7B31-4041-BFED-75430814D295}"/>
              </a:ext>
            </a:extLst>
          </p:cNvPr>
          <p:cNvSpPr>
            <a:spLocks noGrp="1"/>
          </p:cNvSpPr>
          <p:nvPr>
            <p:ph type="sldNum" sz="quarter" idx="12"/>
          </p:nvPr>
        </p:nvSpPr>
        <p:spPr/>
        <p:txBody>
          <a:bodyPr/>
          <a:lstStyle/>
          <a:p>
            <a:fld id="{DC9B146A-FD92-B942-A117-1CDF038C25F3}" type="slidenum">
              <a:rPr lang="en-US" smtClean="0"/>
              <a:t>70</a:t>
            </a:fld>
            <a:endParaRPr lang="en-US" dirty="0"/>
          </a:p>
        </p:txBody>
      </p:sp>
      <p:pic>
        <p:nvPicPr>
          <p:cNvPr id="14" name="Content Placeholder 13" descr="A close up of a card&#10;&#10;Description automatically generated">
            <a:extLst>
              <a:ext uri="{FF2B5EF4-FFF2-40B4-BE49-F238E27FC236}">
                <a16:creationId xmlns:a16="http://schemas.microsoft.com/office/drawing/2014/main" id="{A3D43D76-5CDE-4E51-99DE-D4514B504BDA}"/>
              </a:ext>
            </a:extLst>
          </p:cNvPr>
          <p:cNvPicPr>
            <a:picLocks noGrp="1" noChangeAspect="1"/>
          </p:cNvPicPr>
          <p:nvPr>
            <p:ph sz="half" idx="1"/>
          </p:nvPr>
        </p:nvPicPr>
        <p:blipFill>
          <a:blip r:embed="rId3"/>
          <a:stretch>
            <a:fillRect/>
          </a:stretch>
        </p:blipFill>
        <p:spPr>
          <a:xfrm>
            <a:off x="750043" y="2464851"/>
            <a:ext cx="3202526" cy="3202526"/>
          </a:xfrm>
        </p:spPr>
      </p:pic>
    </p:spTree>
    <p:extLst>
      <p:ext uri="{BB962C8B-B14F-4D97-AF65-F5344CB8AC3E}">
        <p14:creationId xmlns:p14="http://schemas.microsoft.com/office/powerpoint/2010/main" val="3852863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C4CF-E6C8-4C2A-8053-B099862A5C5E}"/>
              </a:ext>
            </a:extLst>
          </p:cNvPr>
          <p:cNvSpPr>
            <a:spLocks noGrp="1"/>
          </p:cNvSpPr>
          <p:nvPr>
            <p:ph type="title"/>
          </p:nvPr>
        </p:nvSpPr>
        <p:spPr/>
        <p:txBody>
          <a:bodyPr/>
          <a:lstStyle/>
          <a:p>
            <a:r>
              <a:rPr lang="en-US" dirty="0"/>
              <a:t>Be Prepared</a:t>
            </a:r>
          </a:p>
        </p:txBody>
      </p:sp>
      <p:sp>
        <p:nvSpPr>
          <p:cNvPr id="3" name="Content Placeholder 2">
            <a:extLst>
              <a:ext uri="{FF2B5EF4-FFF2-40B4-BE49-F238E27FC236}">
                <a16:creationId xmlns:a16="http://schemas.microsoft.com/office/drawing/2014/main" id="{9E061116-3929-4938-8B86-92F9920D80F0}"/>
              </a:ext>
            </a:extLst>
          </p:cNvPr>
          <p:cNvSpPr>
            <a:spLocks noGrp="1"/>
          </p:cNvSpPr>
          <p:nvPr>
            <p:ph idx="1"/>
          </p:nvPr>
        </p:nvSpPr>
        <p:spPr/>
        <p:txBody>
          <a:bodyPr>
            <a:normAutofit fontScale="92500" lnSpcReduction="10000"/>
          </a:bodyPr>
          <a:lstStyle/>
          <a:p>
            <a:pPr marL="0" indent="0" algn="ctr">
              <a:buNone/>
            </a:pPr>
            <a:r>
              <a:rPr lang="en-US" b="1" dirty="0"/>
              <a:t>You can’t predict the next crisis, but you can be prepared for it.</a:t>
            </a:r>
          </a:p>
          <a:p>
            <a:pPr marL="0" indent="0">
              <a:buNone/>
            </a:pPr>
            <a:r>
              <a:rPr lang="en-US" dirty="0"/>
              <a:t>Business disruptions can impact organizations of any size.</a:t>
            </a:r>
          </a:p>
          <a:p>
            <a:pPr>
              <a:buFont typeface="Wingdings" panose="05000000000000000000" pitchFamily="2" charset="2"/>
              <a:buChar char="§"/>
            </a:pPr>
            <a:r>
              <a:rPr lang="en-US" dirty="0"/>
              <a:t>Weather</a:t>
            </a:r>
          </a:p>
          <a:p>
            <a:pPr>
              <a:buFont typeface="Wingdings" panose="05000000000000000000" pitchFamily="2" charset="2"/>
              <a:buChar char="§"/>
            </a:pPr>
            <a:r>
              <a:rPr lang="en-US" dirty="0"/>
              <a:t>Power Outages</a:t>
            </a:r>
          </a:p>
          <a:p>
            <a:pPr>
              <a:buFont typeface="Wingdings" panose="05000000000000000000" pitchFamily="2" charset="2"/>
              <a:buChar char="§"/>
            </a:pPr>
            <a:r>
              <a:rPr lang="en-US" dirty="0"/>
              <a:t>Pandemics</a:t>
            </a:r>
          </a:p>
          <a:p>
            <a:pPr>
              <a:buFont typeface="Wingdings" panose="05000000000000000000" pitchFamily="2" charset="2"/>
              <a:buChar char="§"/>
            </a:pPr>
            <a:r>
              <a:rPr lang="en-US" dirty="0"/>
              <a:t>Fire</a:t>
            </a:r>
          </a:p>
          <a:p>
            <a:pPr>
              <a:buFont typeface="Wingdings" panose="05000000000000000000" pitchFamily="2" charset="2"/>
              <a:buChar char="§"/>
            </a:pPr>
            <a:r>
              <a:rPr lang="en-US" dirty="0"/>
              <a:t>Loss of Leadership</a:t>
            </a:r>
          </a:p>
        </p:txBody>
      </p:sp>
      <p:sp>
        <p:nvSpPr>
          <p:cNvPr id="4" name="Date Placeholder 3">
            <a:extLst>
              <a:ext uri="{FF2B5EF4-FFF2-40B4-BE49-F238E27FC236}">
                <a16:creationId xmlns:a16="http://schemas.microsoft.com/office/drawing/2014/main" id="{5DC2ACE4-4B1B-45F2-AB2A-233816118EBA}"/>
              </a:ext>
            </a:extLst>
          </p:cNvPr>
          <p:cNvSpPr>
            <a:spLocks noGrp="1"/>
          </p:cNvSpPr>
          <p:nvPr>
            <p:ph type="dt" sz="half" idx="10"/>
          </p:nvPr>
        </p:nvSpPr>
        <p:spPr/>
        <p:txBody>
          <a:bodyPr/>
          <a:lstStyle/>
          <a:p>
            <a:r>
              <a:rPr lang="en-US" dirty="0"/>
              <a:t>www.nadtc.org</a:t>
            </a:r>
          </a:p>
        </p:txBody>
      </p:sp>
      <p:sp>
        <p:nvSpPr>
          <p:cNvPr id="5" name="Slide Number Placeholder 4">
            <a:extLst>
              <a:ext uri="{FF2B5EF4-FFF2-40B4-BE49-F238E27FC236}">
                <a16:creationId xmlns:a16="http://schemas.microsoft.com/office/drawing/2014/main" id="{FE22050C-ED5B-43BD-8B1F-5618C6544880}"/>
              </a:ext>
            </a:extLst>
          </p:cNvPr>
          <p:cNvSpPr>
            <a:spLocks noGrp="1"/>
          </p:cNvSpPr>
          <p:nvPr>
            <p:ph type="sldNum" sz="quarter" idx="12"/>
          </p:nvPr>
        </p:nvSpPr>
        <p:spPr/>
        <p:txBody>
          <a:bodyPr/>
          <a:lstStyle/>
          <a:p>
            <a:fld id="{DC9B146A-FD92-B942-A117-1CDF038C25F3}" type="slidenum">
              <a:rPr lang="en-US" smtClean="0"/>
              <a:t>8</a:t>
            </a:fld>
            <a:endParaRPr lang="en-US" dirty="0"/>
          </a:p>
        </p:txBody>
      </p:sp>
    </p:spTree>
    <p:extLst>
      <p:ext uri="{BB962C8B-B14F-4D97-AF65-F5344CB8AC3E}">
        <p14:creationId xmlns:p14="http://schemas.microsoft.com/office/powerpoint/2010/main" val="221995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B279-C586-45DA-BE37-E5B038AFE417}"/>
              </a:ext>
            </a:extLst>
          </p:cNvPr>
          <p:cNvSpPr>
            <a:spLocks noGrp="1"/>
          </p:cNvSpPr>
          <p:nvPr>
            <p:ph type="title"/>
          </p:nvPr>
        </p:nvSpPr>
        <p:spPr>
          <a:xfrm>
            <a:off x="209550" y="152400"/>
            <a:ext cx="8680450" cy="1219200"/>
          </a:xfrm>
        </p:spPr>
        <p:txBody>
          <a:bodyPr anchor="ctr">
            <a:normAutofit/>
          </a:bodyPr>
          <a:lstStyle/>
          <a:p>
            <a:r>
              <a:rPr lang="en-US" dirty="0"/>
              <a:t>Continuity of Operations</a:t>
            </a:r>
          </a:p>
        </p:txBody>
      </p:sp>
      <p:sp>
        <p:nvSpPr>
          <p:cNvPr id="3" name="Content Placeholder 2">
            <a:extLst>
              <a:ext uri="{FF2B5EF4-FFF2-40B4-BE49-F238E27FC236}">
                <a16:creationId xmlns:a16="http://schemas.microsoft.com/office/drawing/2014/main" id="{84C2F50D-A32B-452B-9E60-349674FB6052}"/>
              </a:ext>
            </a:extLst>
          </p:cNvPr>
          <p:cNvSpPr>
            <a:spLocks noGrp="1"/>
          </p:cNvSpPr>
          <p:nvPr>
            <p:ph sz="half" idx="1"/>
          </p:nvPr>
        </p:nvSpPr>
        <p:spPr>
          <a:xfrm>
            <a:off x="457200" y="1600200"/>
            <a:ext cx="4038600" cy="4525963"/>
          </a:xfrm>
        </p:spPr>
        <p:txBody>
          <a:bodyPr>
            <a:normAutofit/>
          </a:bodyPr>
          <a:lstStyle/>
          <a:p>
            <a:pPr marL="0" indent="0">
              <a:lnSpc>
                <a:spcPct val="90000"/>
              </a:lnSpc>
              <a:buNone/>
            </a:pPr>
            <a:r>
              <a:rPr lang="en-US" sz="2600" dirty="0"/>
              <a:t>Full Continuity of Operations Planning is for another time, but put it on your radar so you can be prepared.</a:t>
            </a:r>
          </a:p>
          <a:p>
            <a:pPr marL="0" indent="0">
              <a:lnSpc>
                <a:spcPct val="90000"/>
              </a:lnSpc>
              <a:buNone/>
            </a:pPr>
            <a:endParaRPr lang="en-US" sz="2600" dirty="0"/>
          </a:p>
          <a:p>
            <a:pPr marL="0" indent="0">
              <a:lnSpc>
                <a:spcPct val="90000"/>
              </a:lnSpc>
              <a:buNone/>
            </a:pPr>
            <a:r>
              <a:rPr lang="en-US" sz="2600" dirty="0"/>
              <a:t>In the meantime, what are you doing to make sure your leadership team is prepared for the planned or unexpected absence of key people.</a:t>
            </a:r>
          </a:p>
        </p:txBody>
      </p:sp>
      <p:pic>
        <p:nvPicPr>
          <p:cNvPr id="1026" name="Picture 2" descr="Radar,screen,green,dot,free vector graphics - free image from needpix.com">
            <a:extLst>
              <a:ext uri="{FF2B5EF4-FFF2-40B4-BE49-F238E27FC236}">
                <a16:creationId xmlns:a16="http://schemas.microsoft.com/office/drawing/2014/main" id="{59988B27-1845-4846-A5C6-BCAB0F0608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1834867"/>
            <a:ext cx="4038600" cy="4056629"/>
          </a:xfrm>
          <a:prstGeom prst="rect">
            <a:avLst/>
          </a:prstGeom>
          <a:solidFill>
            <a:srgbClr val="FFFFFF"/>
          </a:solidFill>
        </p:spPr>
      </p:pic>
      <p:sp>
        <p:nvSpPr>
          <p:cNvPr id="4" name="Date Placeholder 3">
            <a:extLst>
              <a:ext uri="{FF2B5EF4-FFF2-40B4-BE49-F238E27FC236}">
                <a16:creationId xmlns:a16="http://schemas.microsoft.com/office/drawing/2014/main" id="{9FA7EC97-CB40-45A0-9D76-D6971110021F}"/>
              </a:ext>
            </a:extLst>
          </p:cNvPr>
          <p:cNvSpPr>
            <a:spLocks noGrp="1"/>
          </p:cNvSpPr>
          <p:nvPr>
            <p:ph type="dt" sz="half" idx="10"/>
          </p:nvPr>
        </p:nvSpPr>
        <p:spPr>
          <a:xfrm>
            <a:off x="457200" y="6356350"/>
            <a:ext cx="2133600" cy="365125"/>
          </a:xfrm>
        </p:spPr>
        <p:txBody>
          <a:bodyPr anchor="ctr">
            <a:normAutofit/>
          </a:bodyPr>
          <a:lstStyle/>
          <a:p>
            <a:pPr>
              <a:spcAft>
                <a:spcPts val="600"/>
              </a:spcAft>
            </a:pPr>
            <a:r>
              <a:rPr lang="en-US" dirty="0"/>
              <a:t>www.nadtc.org</a:t>
            </a:r>
          </a:p>
        </p:txBody>
      </p:sp>
      <p:sp>
        <p:nvSpPr>
          <p:cNvPr id="5" name="Slide Number Placeholder 4">
            <a:extLst>
              <a:ext uri="{FF2B5EF4-FFF2-40B4-BE49-F238E27FC236}">
                <a16:creationId xmlns:a16="http://schemas.microsoft.com/office/drawing/2014/main" id="{E01784AF-4EA3-4DA0-8C12-D4463225FFE2}"/>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DC9B146A-FD92-B942-A117-1CDF038C25F3}" type="slidenum">
              <a:rPr lang="en-US" smtClean="0"/>
              <a:pPr>
                <a:spcAft>
                  <a:spcPts val="600"/>
                </a:spcAft>
              </a:pPr>
              <a:t>9</a:t>
            </a:fld>
            <a:endParaRPr lang="en-US" dirty="0"/>
          </a:p>
        </p:txBody>
      </p:sp>
    </p:spTree>
    <p:extLst>
      <p:ext uri="{BB962C8B-B14F-4D97-AF65-F5344CB8AC3E}">
        <p14:creationId xmlns:p14="http://schemas.microsoft.com/office/powerpoint/2010/main" val="26531591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dbe53d73-b6b2-45ce-8c07-748241c3b36d"/>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__PE_POLL_EMBED_ID" val="166bd6d2-58a2-418b-98a9-789baf9c1be9"/>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__PE_POLL_EMBED_ID" val="1aba3bf0-e7f9-4b17-9bc2-dc26ef0ec081"/>
</p:tagLst>
</file>

<file path=ppt/tags/tag4.xml><?xml version="1.0" encoding="utf-8"?>
<p:tagLst xmlns:a="http://schemas.openxmlformats.org/drawingml/2006/main" xmlns:r="http://schemas.openxmlformats.org/officeDocument/2006/relationships" xmlns:p="http://schemas.openxmlformats.org/presentationml/2006/main">
  <p:tag name="__PE_POLL_EMBED_ID" val="41128591-502b-43a5-b412-60b92f2a27a8"/>
</p:tagLst>
</file>

<file path=ppt/tags/tag5.xml><?xml version="1.0" encoding="utf-8"?>
<p:tagLst xmlns:a="http://schemas.openxmlformats.org/drawingml/2006/main" xmlns:r="http://schemas.openxmlformats.org/officeDocument/2006/relationships" xmlns:p="http://schemas.openxmlformats.org/presentationml/2006/main">
  <p:tag name="__PE_POLL_EMBED_ID" val="8097def8-c3d4-43e4-8c2a-a9c06259333f"/>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__PE_POLL_EMBED_ID" val="e7482660-c38b-4057-a7c9-516524bc2927"/>
</p:tagLst>
</file>

<file path=ppt/tags/tag8.xml><?xml version="1.0" encoding="utf-8"?>
<p:tagLst xmlns:a="http://schemas.openxmlformats.org/drawingml/2006/main" xmlns:r="http://schemas.openxmlformats.org/officeDocument/2006/relationships" xmlns:p="http://schemas.openxmlformats.org/presentationml/2006/main">
  <p:tag name="__PE_POLL_EMBED_ID" val="3b76ea4b-37f2-4df5-85ac-7330b8219217"/>
</p:tagLst>
</file>

<file path=ppt/tags/tag9.xml><?xml version="1.0" encoding="utf-8"?>
<p:tagLst xmlns:a="http://schemas.openxmlformats.org/drawingml/2006/main" xmlns:r="http://schemas.openxmlformats.org/officeDocument/2006/relationships" xmlns:p="http://schemas.openxmlformats.org/presentationml/2006/main">
  <p:tag name="__PE_POLL_EMBED_ID" val="7960b771-f9ad-43bb-9090-1b0b403628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TotalTime>
  <Words>3394</Words>
  <Application>Microsoft Office PowerPoint</Application>
  <PresentationFormat>On-screen Show (4:3)</PresentationFormat>
  <Paragraphs>520</Paragraphs>
  <Slides>70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Lucida Grande</vt:lpstr>
      <vt:lpstr>Wingdings</vt:lpstr>
      <vt:lpstr>Office Theme</vt:lpstr>
      <vt:lpstr>PowerPoint Presentation</vt:lpstr>
      <vt:lpstr>How to Join Poll Everywhere</vt:lpstr>
      <vt:lpstr>PowerPoint Presentation</vt:lpstr>
      <vt:lpstr>PowerPoint Presentation</vt:lpstr>
      <vt:lpstr>Being Prepared</vt:lpstr>
      <vt:lpstr>PowerPoint Presentation</vt:lpstr>
      <vt:lpstr>Continuity of Operation Plans</vt:lpstr>
      <vt:lpstr>Be Prepared</vt:lpstr>
      <vt:lpstr>Continuity of Operations</vt:lpstr>
      <vt:lpstr>PowerPoint Presentation</vt:lpstr>
      <vt:lpstr>Planning</vt:lpstr>
      <vt:lpstr>Two Types of Succession Plans</vt:lpstr>
      <vt:lpstr>Emergency Succession Plan</vt:lpstr>
      <vt:lpstr>What Is In an Emergency Succession Plan?</vt:lpstr>
      <vt:lpstr>Agency-Wide Critical Components</vt:lpstr>
      <vt:lpstr>Assigned Responsibility</vt:lpstr>
      <vt:lpstr>Back-up</vt:lpstr>
      <vt:lpstr>Emergency Succession Plan</vt:lpstr>
      <vt:lpstr>Planned Succession Plan</vt:lpstr>
      <vt:lpstr>Requirements</vt:lpstr>
      <vt:lpstr>Purpose</vt:lpstr>
      <vt:lpstr>Success Factors</vt:lpstr>
      <vt:lpstr>Success Factors</vt:lpstr>
      <vt:lpstr>Succession Planning Process</vt:lpstr>
      <vt:lpstr>Succession Planning Process, continued</vt:lpstr>
      <vt:lpstr>Succession Planning Process, continued</vt:lpstr>
      <vt:lpstr>Succession Planning Process, continued</vt:lpstr>
      <vt:lpstr>Succession Planning Process, continued</vt:lpstr>
      <vt:lpstr>Succession Planning, continued</vt:lpstr>
      <vt:lpstr>Succession Planning Process, continued</vt:lpstr>
      <vt:lpstr>Succession Planning, continued</vt:lpstr>
      <vt:lpstr>Succession Planning Process, concluded</vt:lpstr>
      <vt:lpstr>Results of Not Planning</vt:lpstr>
      <vt:lpstr>Generational Differences</vt:lpstr>
      <vt:lpstr>Generational Differences, continued</vt:lpstr>
      <vt:lpstr>Leadership Today</vt:lpstr>
      <vt:lpstr>Solutions</vt:lpstr>
      <vt:lpstr>Best Practices</vt:lpstr>
      <vt:lpstr>Best Practices, continued</vt:lpstr>
      <vt:lpstr>Best Practices</vt:lpstr>
      <vt:lpstr>Best Practices, continued</vt:lpstr>
      <vt:lpstr>PowerPoint Presentation</vt:lpstr>
      <vt:lpstr>Best Practices, concluded</vt:lpstr>
      <vt:lpstr>Succession Planning</vt:lpstr>
      <vt:lpstr>Mentoring</vt:lpstr>
      <vt:lpstr>PowerPoint Presentation</vt:lpstr>
      <vt:lpstr>PowerPoint Presentation</vt:lpstr>
      <vt:lpstr>Mentoring Works!</vt:lpstr>
      <vt:lpstr>Questions for Getting Started</vt:lpstr>
      <vt:lpstr>More Questions for Reflection</vt:lpstr>
      <vt:lpstr>PowerPoint Presentation</vt:lpstr>
      <vt:lpstr>Coaching vs. Mentoring</vt:lpstr>
      <vt:lpstr>Coaching</vt:lpstr>
      <vt:lpstr>Good Managers</vt:lpstr>
      <vt:lpstr>Why Implement a Mentoring Program</vt:lpstr>
      <vt:lpstr>Why Implement a Mentoring Program</vt:lpstr>
      <vt:lpstr>Why Implement a Mentoring Program</vt:lpstr>
      <vt:lpstr>Using Role Models &amp; Mentors</vt:lpstr>
      <vt:lpstr>Finding Your Own Mentors</vt:lpstr>
      <vt:lpstr>Kitchen Cabinet</vt:lpstr>
      <vt:lpstr>Kitchen Cabinet</vt:lpstr>
      <vt:lpstr>Kitchen Cabinet</vt:lpstr>
      <vt:lpstr>Imagination</vt:lpstr>
      <vt:lpstr>Reality</vt:lpstr>
      <vt:lpstr>Connections</vt:lpstr>
      <vt:lpstr>Learning</vt:lpstr>
      <vt:lpstr>Igniting Talent…</vt:lpstr>
      <vt:lpstr>Questions</vt:lpstr>
      <vt:lpstr>PowerPoint Presentation</vt:lpstr>
      <vt:lpstr>NADTC and Easterseals say…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Wright</dc:creator>
  <cp:lastModifiedBy>Carol Wright</cp:lastModifiedBy>
  <cp:revision>1</cp:revision>
  <dcterms:created xsi:type="dcterms:W3CDTF">2020-09-12T23:52:24Z</dcterms:created>
  <dcterms:modified xsi:type="dcterms:W3CDTF">2020-09-13T19:03:12Z</dcterms:modified>
</cp:coreProperties>
</file>